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25.xml" ContentType="application/vnd.openxmlformats-officedocument.presentationml.notesSlide+xml"/>
  <Override PartName="/ppt/activeX/activeX3.xml" ContentType="application/vnd.ms-office.activeX+xml"/>
  <Override PartName="/ppt/activeX/activeX3.bin" ContentType="application/vnd.ms-office.activeX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ctiveX/activeX4.xml" ContentType="application/vnd.ms-office.activeX+xml"/>
  <Override PartName="/ppt/activeX/activeX4.bin" ContentType="application/vnd.ms-office.activeX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46"/>
  </p:notesMasterIdLst>
  <p:sldIdLst>
    <p:sldId id="256" r:id="rId2"/>
    <p:sldId id="292" r:id="rId3"/>
    <p:sldId id="344" r:id="rId4"/>
    <p:sldId id="509" r:id="rId5"/>
    <p:sldId id="510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260" r:id="rId15"/>
    <p:sldId id="521" r:id="rId16"/>
    <p:sldId id="522" r:id="rId17"/>
    <p:sldId id="523" r:id="rId18"/>
    <p:sldId id="524" r:id="rId19"/>
    <p:sldId id="525" r:id="rId20"/>
    <p:sldId id="497" r:id="rId21"/>
    <p:sldId id="526" r:id="rId22"/>
    <p:sldId id="508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527" r:id="rId32"/>
    <p:sldId id="528" r:id="rId33"/>
    <p:sldId id="436" r:id="rId34"/>
    <p:sldId id="482" r:id="rId35"/>
    <p:sldId id="485" r:id="rId36"/>
    <p:sldId id="486" r:id="rId37"/>
    <p:sldId id="487" r:id="rId38"/>
    <p:sldId id="488" r:id="rId39"/>
    <p:sldId id="467" r:id="rId40"/>
    <p:sldId id="468" r:id="rId41"/>
    <p:sldId id="469" r:id="rId42"/>
    <p:sldId id="470" r:id="rId43"/>
    <p:sldId id="471" r:id="rId44"/>
    <p:sldId id="472" r:id="rId4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72" autoAdjust="0"/>
    <p:restoredTop sz="89241" autoAdjust="0"/>
  </p:normalViewPr>
  <p:slideViewPr>
    <p:cSldViewPr snapToGrid="0">
      <p:cViewPr varScale="1">
        <p:scale>
          <a:sx n="63" d="100"/>
          <a:sy n="63" d="100"/>
        </p:scale>
        <p:origin x="-888" y="-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2018/9/3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81210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6D4A40-41D7-43FB-A214-64D77961E64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84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73D073-3A48-4563-B566-732080D26E60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13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25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788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7D0BD6-514F-4AC3-B9B1-60A754CC371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28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8F10E8-37F0-483D-883E-D57A40C38C1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69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BB3D81C-3CE1-44B6-BB3F-FE348E3C0CBB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96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3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85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BE36E5-D3B9-4397-A63B-7243025725D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23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02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45EB23-C75F-4504-98E2-9AAC0BE2195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82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54672D-B249-4920-9646-03F83BE33895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41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28A38E-C0B1-4F3C-9170-D004A9169AD0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251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37F005-DF9D-4A51-AE6E-9829F2D64C4C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090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87267F-51BD-49F2-A89E-26A68889173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478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B1163BA-1847-4220-823A-C0A67C7D921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360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E281783-F25C-4C02-937C-E8F9819C5D4A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027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76ED311-E444-49D3-BEC0-82BA3E783D96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30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264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640639-75BE-4761-8B87-F6DF5CC8861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43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3A97921-46FE-4B0A-B213-7407730A3C6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32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484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C970138-7A33-4DFC-8A1F-4AFD3AA2F48A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483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4B1BE6C-8042-4EB9-8FB2-0A37E48BC4D9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52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CC8CD2E-A51D-4DA5-ADBC-D8FDDD071FE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5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9FEC2E-7959-4137-8B28-74BB3CDFC05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682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9A7B91-7A0A-4718-9ACE-C9D9AB54FCE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5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64E761-A8DA-452B-8E57-F0F30321C16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314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2250" y="722313"/>
            <a:ext cx="6413500" cy="3608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570413"/>
            <a:ext cx="5486400" cy="43307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4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6B5267-E95D-461B-9425-6DE823302CB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1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6C310C-A7C9-4AE8-971A-957946F7DFF9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76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7F1A42-6DFD-4154-9F11-53D5DF2B617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25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183ECC-FF1C-4B33-85AA-C0AA57E0079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10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74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F08557A-14D5-4A82-91C3-5B2117DE2D0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203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C5FDA8-51F1-4652-B732-7F66CB499985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12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4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6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08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509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49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9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26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13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297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18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58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55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2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50.png"/><Relationship Id="rId18" Type="http://schemas.openxmlformats.org/officeDocument/2006/relationships/image" Target="../media/image1400.png"/><Relationship Id="rId3" Type="http://schemas.openxmlformats.org/officeDocument/2006/relationships/image" Target="../media/image39.png"/><Relationship Id="rId21" Type="http://schemas.openxmlformats.org/officeDocument/2006/relationships/image" Target="../media/image1440.png"/><Relationship Id="rId7" Type="http://schemas.openxmlformats.org/officeDocument/2006/relationships/image" Target="../media/image1330.png"/><Relationship Id="rId12" Type="http://schemas.openxmlformats.org/officeDocument/2006/relationships/image" Target="../media/image1320.png"/><Relationship Id="rId17" Type="http://schemas.openxmlformats.org/officeDocument/2006/relationships/image" Target="../media/image13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80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310.png"/><Relationship Id="rId15" Type="http://schemas.openxmlformats.org/officeDocument/2006/relationships/image" Target="../media/image1370.png"/><Relationship Id="rId10" Type="http://schemas.openxmlformats.org/officeDocument/2006/relationships/image" Target="../media/image1300.png"/><Relationship Id="rId19" Type="http://schemas.openxmlformats.org/officeDocument/2006/relationships/image" Target="../media/image1420.png"/><Relationship Id="rId9" Type="http://schemas.openxmlformats.org/officeDocument/2006/relationships/image" Target="../media/image1280.png"/><Relationship Id="rId14" Type="http://schemas.openxmlformats.org/officeDocument/2006/relationships/image" Target="../media/image1360.png"/><Relationship Id="rId22" Type="http://schemas.openxmlformats.org/officeDocument/2006/relationships/image" Target="../media/image14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560.png"/><Relationship Id="rId18" Type="http://schemas.openxmlformats.org/officeDocument/2006/relationships/image" Target="../media/image1610.png"/><Relationship Id="rId3" Type="http://schemas.openxmlformats.org/officeDocument/2006/relationships/image" Target="../media/image40.png"/><Relationship Id="rId21" Type="http://schemas.openxmlformats.org/officeDocument/2006/relationships/image" Target="../media/image1640.png"/><Relationship Id="rId7" Type="http://schemas.openxmlformats.org/officeDocument/2006/relationships/image" Target="../media/image1450.png"/><Relationship Id="rId12" Type="http://schemas.openxmlformats.org/officeDocument/2006/relationships/image" Target="../media/image1540.png"/><Relationship Id="rId17" Type="http://schemas.openxmlformats.org/officeDocument/2006/relationships/image" Target="../media/image160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90.png"/><Relationship Id="rId20" Type="http://schemas.openxmlformats.org/officeDocument/2006/relationships/image" Target="../media/image16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0.png"/><Relationship Id="rId11" Type="http://schemas.openxmlformats.org/officeDocument/2006/relationships/image" Target="../media/image1510.png"/><Relationship Id="rId5" Type="http://schemas.openxmlformats.org/officeDocument/2006/relationships/image" Target="../media/image1480.png"/><Relationship Id="rId15" Type="http://schemas.openxmlformats.org/officeDocument/2006/relationships/image" Target="../media/image1580.png"/><Relationship Id="rId10" Type="http://schemas.openxmlformats.org/officeDocument/2006/relationships/image" Target="../media/image1530.png"/><Relationship Id="rId19" Type="http://schemas.openxmlformats.org/officeDocument/2006/relationships/image" Target="../media/image1620.png"/><Relationship Id="rId4" Type="http://schemas.openxmlformats.org/officeDocument/2006/relationships/image" Target="../media/image1471.png"/><Relationship Id="rId9" Type="http://schemas.openxmlformats.org/officeDocument/2006/relationships/image" Target="../media/image1520.png"/><Relationship Id="rId14" Type="http://schemas.openxmlformats.org/officeDocument/2006/relationships/image" Target="../media/image15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13" Type="http://schemas.openxmlformats.org/officeDocument/2006/relationships/image" Target="../media/image4910.png"/><Relationship Id="rId1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11.png"/><Relationship Id="rId12" Type="http://schemas.openxmlformats.org/officeDocument/2006/relationships/image" Target="../media/image48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10.png"/><Relationship Id="rId11" Type="http://schemas.openxmlformats.org/officeDocument/2006/relationships/image" Target="../media/image4710.png"/><Relationship Id="rId5" Type="http://schemas.openxmlformats.org/officeDocument/2006/relationships/image" Target="../media/image4111.png"/><Relationship Id="rId15" Type="http://schemas.openxmlformats.org/officeDocument/2006/relationships/image" Target="../media/image43.png"/><Relationship Id="rId10" Type="http://schemas.openxmlformats.org/officeDocument/2006/relationships/image" Target="../media/image4610.png"/><Relationship Id="rId19" Type="http://schemas.openxmlformats.org/officeDocument/2006/relationships/image" Target="../media/image47.png"/><Relationship Id="rId4" Type="http://schemas.openxmlformats.org/officeDocument/2006/relationships/image" Target="../media/image3511.png"/><Relationship Id="rId9" Type="http://schemas.openxmlformats.org/officeDocument/2006/relationships/image" Target="../media/image4510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3" Type="http://schemas.openxmlformats.org/officeDocument/2006/relationships/image" Target="../media/image49.png"/><Relationship Id="rId7" Type="http://schemas.openxmlformats.org/officeDocument/2006/relationships/image" Target="../media/image611.png"/><Relationship Id="rId12" Type="http://schemas.openxmlformats.org/officeDocument/2006/relationships/image" Target="../media/image66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0.png"/><Relationship Id="rId11" Type="http://schemas.openxmlformats.org/officeDocument/2006/relationships/image" Target="../media/image651.png"/><Relationship Id="rId5" Type="http://schemas.openxmlformats.org/officeDocument/2006/relationships/image" Target="../media/image600.png"/><Relationship Id="rId15" Type="http://schemas.openxmlformats.org/officeDocument/2006/relationships/image" Target="../media/image690.png"/><Relationship Id="rId10" Type="http://schemas.openxmlformats.org/officeDocument/2006/relationships/image" Target="../media/image641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13" Type="http://schemas.openxmlformats.org/officeDocument/2006/relationships/image" Target="../media/image1730.png"/><Relationship Id="rId18" Type="http://schemas.openxmlformats.org/officeDocument/2006/relationships/image" Target="../media/image1780.png"/><Relationship Id="rId26" Type="http://schemas.openxmlformats.org/officeDocument/2006/relationships/image" Target="../media/image1860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811.png"/><Relationship Id="rId7" Type="http://schemas.openxmlformats.org/officeDocument/2006/relationships/image" Target="../media/image50.wmf"/><Relationship Id="rId12" Type="http://schemas.openxmlformats.org/officeDocument/2006/relationships/image" Target="../media/image1720.png"/><Relationship Id="rId17" Type="http://schemas.openxmlformats.org/officeDocument/2006/relationships/image" Target="../media/image1770.png"/><Relationship Id="rId25" Type="http://schemas.openxmlformats.org/officeDocument/2006/relationships/image" Target="../media/image1650.png"/><Relationship Id="rId33" Type="http://schemas.openxmlformats.org/officeDocument/2006/relationships/image" Target="../media/image193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760.png"/><Relationship Id="rId20" Type="http://schemas.openxmlformats.org/officeDocument/2006/relationships/image" Target="../media/image1800.png"/><Relationship Id="rId29" Type="http://schemas.openxmlformats.org/officeDocument/2006/relationships/image" Target="../media/image189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10.png"/><Relationship Id="rId24" Type="http://schemas.openxmlformats.org/officeDocument/2006/relationships/image" Target="../media/image1840.png"/><Relationship Id="rId32" Type="http://schemas.openxmlformats.org/officeDocument/2006/relationships/image" Target="../media/image1920.png"/><Relationship Id="rId5" Type="http://schemas.openxmlformats.org/officeDocument/2006/relationships/image" Target="../media/image1670.png"/><Relationship Id="rId15" Type="http://schemas.openxmlformats.org/officeDocument/2006/relationships/image" Target="../media/image1750.png"/><Relationship Id="rId23" Type="http://schemas.openxmlformats.org/officeDocument/2006/relationships/image" Target="../media/image1830.png"/><Relationship Id="rId28" Type="http://schemas.openxmlformats.org/officeDocument/2006/relationships/image" Target="../media/image1880.png"/><Relationship Id="rId10" Type="http://schemas.openxmlformats.org/officeDocument/2006/relationships/image" Target="../media/image1700.png"/><Relationship Id="rId19" Type="http://schemas.openxmlformats.org/officeDocument/2006/relationships/image" Target="../media/image1790.png"/><Relationship Id="rId31" Type="http://schemas.openxmlformats.org/officeDocument/2006/relationships/image" Target="../media/image1911.png"/><Relationship Id="rId4" Type="http://schemas.openxmlformats.org/officeDocument/2006/relationships/image" Target="../media/image1660.png"/><Relationship Id="rId9" Type="http://schemas.openxmlformats.org/officeDocument/2006/relationships/image" Target="../media/image1690.png"/><Relationship Id="rId14" Type="http://schemas.openxmlformats.org/officeDocument/2006/relationships/image" Target="../media/image1740.png"/><Relationship Id="rId22" Type="http://schemas.openxmlformats.org/officeDocument/2006/relationships/image" Target="../media/image1820.png"/><Relationship Id="rId27" Type="http://schemas.openxmlformats.org/officeDocument/2006/relationships/image" Target="../media/image1870.png"/><Relationship Id="rId30" Type="http://schemas.openxmlformats.org/officeDocument/2006/relationships/image" Target="../media/image19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13" Type="http://schemas.openxmlformats.org/officeDocument/2006/relationships/image" Target="../media/image2030.png"/><Relationship Id="rId18" Type="http://schemas.openxmlformats.org/officeDocument/2006/relationships/image" Target="../media/image50.wmf"/><Relationship Id="rId26" Type="http://schemas.openxmlformats.org/officeDocument/2006/relationships/image" Target="../media/image2120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2070.png"/><Relationship Id="rId34" Type="http://schemas.openxmlformats.org/officeDocument/2006/relationships/image" Target="../media/image2200.png"/><Relationship Id="rId7" Type="http://schemas.openxmlformats.org/officeDocument/2006/relationships/image" Target="../media/image1970.png"/><Relationship Id="rId12" Type="http://schemas.openxmlformats.org/officeDocument/2006/relationships/image" Target="../media/image2020.png"/><Relationship Id="rId17" Type="http://schemas.openxmlformats.org/officeDocument/2006/relationships/oleObject" Target="../embeddings/oleObject5.bin"/><Relationship Id="rId25" Type="http://schemas.openxmlformats.org/officeDocument/2006/relationships/image" Target="../media/image2112.png"/><Relationship Id="rId33" Type="http://schemas.openxmlformats.org/officeDocument/2006/relationships/image" Target="../media/image219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060.png"/><Relationship Id="rId20" Type="http://schemas.openxmlformats.org/officeDocument/2006/relationships/image" Target="../media/image50.wmf"/><Relationship Id="rId29" Type="http://schemas.openxmlformats.org/officeDocument/2006/relationships/image" Target="../media/image215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60.png"/><Relationship Id="rId11" Type="http://schemas.openxmlformats.org/officeDocument/2006/relationships/image" Target="../media/image2011.png"/><Relationship Id="rId24" Type="http://schemas.openxmlformats.org/officeDocument/2006/relationships/image" Target="../media/image2100.png"/><Relationship Id="rId32" Type="http://schemas.openxmlformats.org/officeDocument/2006/relationships/image" Target="../media/image2180.png"/><Relationship Id="rId5" Type="http://schemas.openxmlformats.org/officeDocument/2006/relationships/image" Target="../media/image1950.png"/><Relationship Id="rId15" Type="http://schemas.openxmlformats.org/officeDocument/2006/relationships/image" Target="../media/image2050.png"/><Relationship Id="rId23" Type="http://schemas.openxmlformats.org/officeDocument/2006/relationships/image" Target="../media/image2090.png"/><Relationship Id="rId28" Type="http://schemas.openxmlformats.org/officeDocument/2006/relationships/image" Target="../media/image2140.png"/><Relationship Id="rId36" Type="http://schemas.openxmlformats.org/officeDocument/2006/relationships/image" Target="../media/image1850.png"/><Relationship Id="rId10" Type="http://schemas.openxmlformats.org/officeDocument/2006/relationships/image" Target="../media/image2000.png"/><Relationship Id="rId19" Type="http://schemas.openxmlformats.org/officeDocument/2006/relationships/oleObject" Target="../embeddings/oleObject40.bin"/><Relationship Id="rId31" Type="http://schemas.openxmlformats.org/officeDocument/2006/relationships/image" Target="../media/image2170.png"/><Relationship Id="rId9" Type="http://schemas.openxmlformats.org/officeDocument/2006/relationships/image" Target="../media/image1991.png"/><Relationship Id="rId14" Type="http://schemas.openxmlformats.org/officeDocument/2006/relationships/image" Target="../media/image2040.png"/><Relationship Id="rId22" Type="http://schemas.openxmlformats.org/officeDocument/2006/relationships/image" Target="../media/image2080.png"/><Relationship Id="rId27" Type="http://schemas.openxmlformats.org/officeDocument/2006/relationships/image" Target="../media/image2130.png"/><Relationship Id="rId30" Type="http://schemas.openxmlformats.org/officeDocument/2006/relationships/image" Target="../media/image2160.png"/><Relationship Id="rId35" Type="http://schemas.openxmlformats.org/officeDocument/2006/relationships/image" Target="../media/image2212.png"/><Relationship Id="rId4" Type="http://schemas.openxmlformats.org/officeDocument/2006/relationships/image" Target="../media/image19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0.png"/><Relationship Id="rId18" Type="http://schemas.openxmlformats.org/officeDocument/2006/relationships/image" Target="../media/image2270.png"/><Relationship Id="rId26" Type="http://schemas.openxmlformats.org/officeDocument/2006/relationships/image" Target="../media/image2370.png"/><Relationship Id="rId3" Type="http://schemas.openxmlformats.org/officeDocument/2006/relationships/image" Target="../media/image2220.png"/><Relationship Id="rId21" Type="http://schemas.openxmlformats.org/officeDocument/2006/relationships/image" Target="../media/image2230.png"/><Relationship Id="rId17" Type="http://schemas.openxmlformats.org/officeDocument/2006/relationships/image" Target="../media/image2231.png"/><Relationship Id="rId25" Type="http://schemas.openxmlformats.org/officeDocument/2006/relationships/image" Target="../media/image23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60.png"/><Relationship Id="rId20" Type="http://schemas.openxmlformats.org/officeDocument/2006/relationships/image" Target="../media/image23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60.png"/><Relationship Id="rId24" Type="http://schemas.openxmlformats.org/officeDocument/2006/relationships/image" Target="../media/image2340.png"/><Relationship Id="rId5" Type="http://schemas.openxmlformats.org/officeDocument/2006/relationships/image" Target="../media/image2250.png"/><Relationship Id="rId23" Type="http://schemas.openxmlformats.org/officeDocument/2006/relationships/image" Target="../media/image2320.png"/><Relationship Id="rId19" Type="http://schemas.openxmlformats.org/officeDocument/2006/relationships/image" Target="../media/image2280.png"/><Relationship Id="rId9" Type="http://schemas.openxmlformats.org/officeDocument/2006/relationships/image" Target="../media/image2290.png"/><Relationship Id="rId4" Type="http://schemas.openxmlformats.org/officeDocument/2006/relationships/image" Target="../media/image2241.png"/><Relationship Id="rId22" Type="http://schemas.openxmlformats.org/officeDocument/2006/relationships/image" Target="../media/image23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51.jpe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3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3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6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8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9.png"/><Relationship Id="rId11" Type="http://schemas.openxmlformats.org/officeDocument/2006/relationships/image" Target="../media/image86.png"/><Relationship Id="rId5" Type="http://schemas.openxmlformats.org/officeDocument/2006/relationships/image" Target="../media/image2660.png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20.png"/><Relationship Id="rId5" Type="http://schemas.openxmlformats.org/officeDocument/2006/relationships/image" Target="../media/image2650.png"/><Relationship Id="rId4" Type="http://schemas.openxmlformats.org/officeDocument/2006/relationships/image" Target="../media/image27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97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970.png"/><Relationship Id="rId12" Type="http://schemas.openxmlformats.org/officeDocument/2006/relationships/image" Target="../media/image3020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6.png"/><Relationship Id="rId11" Type="http://schemas.openxmlformats.org/officeDocument/2006/relationships/image" Target="../media/image3010.png"/><Relationship Id="rId5" Type="http://schemas.openxmlformats.org/officeDocument/2006/relationships/image" Target="../media/image295.png"/><Relationship Id="rId10" Type="http://schemas.openxmlformats.org/officeDocument/2006/relationships/image" Target="../media/image3000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29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0.png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5.png"/><Relationship Id="rId5" Type="http://schemas.openxmlformats.org/officeDocument/2006/relationships/image" Target="../media/image99.jpe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13" Type="http://schemas.openxmlformats.org/officeDocument/2006/relationships/image" Target="../media/image287.png"/><Relationship Id="rId3" Type="http://schemas.openxmlformats.org/officeDocument/2006/relationships/image" Target="../media/image2810.png"/><Relationship Id="rId7" Type="http://schemas.openxmlformats.org/officeDocument/2006/relationships/image" Target="../media/image2770.png"/><Relationship Id="rId12" Type="http://schemas.openxmlformats.org/officeDocument/2006/relationships/image" Target="../media/image28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01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2850.png"/><Relationship Id="rId5" Type="http://schemas.openxmlformats.org/officeDocument/2006/relationships/image" Target="../media/image2830.png"/><Relationship Id="rId15" Type="http://schemas.openxmlformats.org/officeDocument/2006/relationships/image" Target="../media/image289.png"/><Relationship Id="rId10" Type="http://schemas.openxmlformats.org/officeDocument/2006/relationships/image" Target="../media/image2800.png"/><Relationship Id="rId4" Type="http://schemas.openxmlformats.org/officeDocument/2006/relationships/image" Target="../media/image2820.png"/><Relationship Id="rId9" Type="http://schemas.openxmlformats.org/officeDocument/2006/relationships/image" Target="../media/image2790.png"/><Relationship Id="rId14" Type="http://schemas.openxmlformats.org/officeDocument/2006/relationships/image" Target="../media/image28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.xml"/><Relationship Id="rId1" Type="http://schemas.openxmlformats.org/officeDocument/2006/relationships/video" Target="file:///D:\&#26412;&#22320;&#30913;&#30424;%20(L)\&#29289;&#29702;&#35838;&#20214;\&#29289;&#29702;&#35838;&#20214;\&#21035;&#20154;&#35838;&#20214;\&#29289;&#29702;&#23398;&#30005;&#23376;&#25945;&#26696;%20(E)\&#26222;&#36890;&#29289;&#29702;&#23398;\&#31532;&#21313;&#19968;&#31456;\&#38669;&#32819;&#25928;&#24212;.avi" TargetMode="External"/><Relationship Id="rId5" Type="http://schemas.openxmlformats.org/officeDocument/2006/relationships/image" Target="../media/image102.jpeg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9.png"/><Relationship Id="rId18" Type="http://schemas.openxmlformats.org/officeDocument/2006/relationships/image" Target="../media/image3240.png"/><Relationship Id="rId3" Type="http://schemas.openxmlformats.org/officeDocument/2006/relationships/image" Target="../media/image3090.png"/><Relationship Id="rId21" Type="http://schemas.openxmlformats.org/officeDocument/2006/relationships/image" Target="../media/image3270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06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040.png"/><Relationship Id="rId20" Type="http://schemas.openxmlformats.org/officeDocument/2006/relationships/image" Target="../media/image32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2.png"/><Relationship Id="rId11" Type="http://schemas.openxmlformats.org/officeDocument/2006/relationships/image" Target="../media/image3170.png"/><Relationship Id="rId15" Type="http://schemas.openxmlformats.org/officeDocument/2006/relationships/image" Target="../media/image303.png"/><Relationship Id="rId10" Type="http://schemas.openxmlformats.org/officeDocument/2006/relationships/image" Target="../media/image3160.png"/><Relationship Id="rId19" Type="http://schemas.openxmlformats.org/officeDocument/2006/relationships/image" Target="../media/image3250.png"/><Relationship Id="rId4" Type="http://schemas.openxmlformats.org/officeDocument/2006/relationships/image" Target="../media/image3100.png"/><Relationship Id="rId9" Type="http://schemas.openxmlformats.org/officeDocument/2006/relationships/image" Target="../media/image3150.png"/><Relationship Id="rId14" Type="http://schemas.openxmlformats.org/officeDocument/2006/relationships/image" Target="../media/image32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310.png"/><Relationship Id="rId3" Type="http://schemas.openxmlformats.org/officeDocument/2006/relationships/image" Target="../media/image3280.png"/><Relationship Id="rId7" Type="http://schemas.openxmlformats.org/officeDocument/2006/relationships/image" Target="../media/image311.png"/><Relationship Id="rId12" Type="http://schemas.openxmlformats.org/officeDocument/2006/relationships/image" Target="../media/image33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80.png"/><Relationship Id="rId11" Type="http://schemas.openxmlformats.org/officeDocument/2006/relationships/image" Target="../media/image323.png"/><Relationship Id="rId5" Type="http://schemas.openxmlformats.org/officeDocument/2006/relationships/image" Target="../media/image3070.png"/><Relationship Id="rId15" Type="http://schemas.openxmlformats.org/officeDocument/2006/relationships/image" Target="../media/image3401.png"/><Relationship Id="rId10" Type="http://schemas.openxmlformats.org/officeDocument/2006/relationships/image" Target="../media/image3221.png"/><Relationship Id="rId4" Type="http://schemas.openxmlformats.org/officeDocument/2006/relationships/image" Target="../media/image3290.png"/><Relationship Id="rId9" Type="http://schemas.openxmlformats.org/officeDocument/2006/relationships/image" Target="../media/image3212.png"/><Relationship Id="rId14" Type="http://schemas.openxmlformats.org/officeDocument/2006/relationships/image" Target="../media/image33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wmf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0.png"/><Relationship Id="rId5" Type="http://schemas.openxmlformats.org/officeDocument/2006/relationships/image" Target="../media/image21.emf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10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25.png"/><Relationship Id="rId7" Type="http://schemas.openxmlformats.org/officeDocument/2006/relationships/image" Target="../media/image438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3" Type="http://schemas.openxmlformats.org/officeDocument/2006/relationships/image" Target="../media/image27.png"/><Relationship Id="rId7" Type="http://schemas.openxmlformats.org/officeDocument/2006/relationships/image" Target="../media/image331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11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20.png"/><Relationship Id="rId3" Type="http://schemas.openxmlformats.org/officeDocument/2006/relationships/image" Target="../media/image34.png"/><Relationship Id="rId7" Type="http://schemas.openxmlformats.org/officeDocument/2006/relationships/image" Target="../media/image70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0.png"/><Relationship Id="rId11" Type="http://schemas.openxmlformats.org/officeDocument/2006/relationships/image" Target="../media/image800.png"/><Relationship Id="rId5" Type="http://schemas.openxmlformats.org/officeDocument/2006/relationships/image" Target="../media/image75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35.png"/><Relationship Id="rId14" Type="http://schemas.openxmlformats.org/officeDocument/2006/relationships/image" Target="../media/image8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30.png"/><Relationship Id="rId18" Type="http://schemas.openxmlformats.org/officeDocument/2006/relationships/image" Target="../media/image970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010.png"/><Relationship Id="rId7" Type="http://schemas.openxmlformats.org/officeDocument/2006/relationships/image" Target="../media/image910.png"/><Relationship Id="rId12" Type="http://schemas.openxmlformats.org/officeDocument/2006/relationships/image" Target="../media/image920.png"/><Relationship Id="rId17" Type="http://schemas.openxmlformats.org/officeDocument/2006/relationships/image" Target="../media/image96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950.png"/><Relationship Id="rId20" Type="http://schemas.openxmlformats.org/officeDocument/2006/relationships/image" Target="../media/image100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0.png"/><Relationship Id="rId11" Type="http://schemas.openxmlformats.org/officeDocument/2006/relationships/image" Target="../media/image23.wmf"/><Relationship Id="rId5" Type="http://schemas.openxmlformats.org/officeDocument/2006/relationships/image" Target="../media/image890.png"/><Relationship Id="rId15" Type="http://schemas.openxmlformats.org/officeDocument/2006/relationships/image" Target="../media/image870.png"/><Relationship Id="rId10" Type="http://schemas.openxmlformats.org/officeDocument/2006/relationships/oleObject" Target="../embeddings/oleObject30.bin"/><Relationship Id="rId19" Type="http://schemas.openxmlformats.org/officeDocument/2006/relationships/image" Target="../media/image980.png"/><Relationship Id="rId4" Type="http://schemas.openxmlformats.org/officeDocument/2006/relationships/image" Target="../media/image36.png"/><Relationship Id="rId9" Type="http://schemas.openxmlformats.org/officeDocument/2006/relationships/image" Target="../media/image23.wmf"/><Relationship Id="rId14" Type="http://schemas.openxmlformats.org/officeDocument/2006/relationships/image" Target="../media/image940.png"/><Relationship Id="rId22" Type="http://schemas.openxmlformats.org/officeDocument/2006/relationships/image" Target="../media/image10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37.png"/><Relationship Id="rId21" Type="http://schemas.openxmlformats.org/officeDocument/2006/relationships/image" Target="../media/image1200.png"/><Relationship Id="rId7" Type="http://schemas.openxmlformats.org/officeDocument/2006/relationships/image" Target="../media/image107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0.png"/><Relationship Id="rId11" Type="http://schemas.openxmlformats.org/officeDocument/2006/relationships/image" Target="../media/image1100.png"/><Relationship Id="rId5" Type="http://schemas.openxmlformats.org/officeDocument/2006/relationships/image" Target="../media/image1050.png"/><Relationship Id="rId15" Type="http://schemas.openxmlformats.org/officeDocument/2006/relationships/image" Target="../media/image1140.png"/><Relationship Id="rId10" Type="http://schemas.openxmlformats.org/officeDocument/2006/relationships/image" Target="../media/image990.png"/><Relationship Id="rId19" Type="http://schemas.openxmlformats.org/officeDocument/2006/relationships/image" Target="../media/image118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Relationship Id="rId14" Type="http://schemas.openxmlformats.org/officeDocument/2006/relationships/image" Target="../media/image1130.png"/><Relationship Id="rId22" Type="http://schemas.openxmlformats.org/officeDocument/2006/relationships/image" Target="../media/image1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/>
          <p:nvPr/>
        </p:nvCxnSpPr>
        <p:spPr>
          <a:xfrm>
            <a:off x="6886937" y="4623340"/>
            <a:ext cx="50682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635751" y="3137922"/>
            <a:ext cx="537845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 磁场对电流的作用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39 L 0.10872 0.00348 C 0.08945 0.00348 0.07031 0.00232 0.05117 0.00116 C 0.04492 0.00093 0.0388 -0.00046 0.03242 -0.00092 C 0.02474 -0.00115 0.01679 -0.00092 0.00911 -0.00092 L 0.00911 -0.00069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5 -0.00209 L 0.18165 -0.00185 L 0.05743 -0.00023 C 0.03972 0.00023 0.02227 0.00208 0.00456 0.00208 C 0.003 0.00208 -4.58333E-6 -0.00023 -4.58333E-6 2.96296E-6 L -4.58333E-6 -0.00023 L -4.58333E-6 2.96296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7 0.00208 0.00456 0.00208 C 0.003 0.00208 -1.25E-6 -0.00023 -1.25E-6 3.7037E-7 L -1.25E-6 -0.00023 L -1.25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4148" name="Rectangle 4"/>
              <p:cNvSpPr>
                <a:spLocks noChangeArrowheads="1"/>
              </p:cNvSpPr>
              <p:nvPr/>
            </p:nvSpPr>
            <p:spPr bwMode="auto">
              <a:xfrm>
                <a:off x="1881187" y="428625"/>
                <a:ext cx="9595195" cy="1384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kumimoji="1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6</a:t>
                </a: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：载流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的长直导线一侧，有另一导线水平放置，长为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，通有电流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，两者在同一平面。求水平导线所受磁力大小和方向。</a:t>
                </a:r>
              </a:p>
            </p:txBody>
          </p:sp>
        </mc:Choice>
        <mc:Fallback xmlns="">
          <p:sp>
            <p:nvSpPr>
              <p:cNvPr id="1341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87" y="428625"/>
                <a:ext cx="9595195" cy="1384300"/>
              </a:xfrm>
              <a:prstGeom prst="rect">
                <a:avLst/>
              </a:prstGeom>
              <a:blipFill>
                <a:blip r:embed="rId3"/>
                <a:stretch>
                  <a:fillRect l="-1334" t="-4405" r="-4956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1881187" y="1893094"/>
            <a:ext cx="539306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解：取图示坐标系，因为水平导线处于不均匀磁场中，在电流元处的磁场大小</a:t>
            </a:r>
          </a:p>
        </p:txBody>
      </p:sp>
      <p:sp>
        <p:nvSpPr>
          <p:cNvPr id="73732" name="AutoShape 51"/>
          <p:cNvSpPr>
            <a:spLocks noChangeAspect="1" noChangeArrowheads="1" noTextEdit="1"/>
          </p:cNvSpPr>
          <p:nvPr/>
        </p:nvSpPr>
        <p:spPr bwMode="auto">
          <a:xfrm>
            <a:off x="3359151" y="5145088"/>
            <a:ext cx="214312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101133" y="3226373"/>
                <a:ext cx="163499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33" y="3226373"/>
                <a:ext cx="1634999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165135" y="3394891"/>
                <a:ext cx="249344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35" y="3394891"/>
                <a:ext cx="2493440" cy="586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7511425" y="1924844"/>
            <a:ext cx="3984008" cy="4176713"/>
            <a:chOff x="7511425" y="1924844"/>
            <a:chExt cx="3984008" cy="4176713"/>
          </a:xfrm>
        </p:grpSpPr>
        <p:grpSp>
          <p:nvGrpSpPr>
            <p:cNvPr id="73739" name="Group 109"/>
            <p:cNvGrpSpPr>
              <a:grpSpLocks/>
            </p:cNvGrpSpPr>
            <p:nvPr/>
          </p:nvGrpSpPr>
          <p:grpSpPr bwMode="auto">
            <a:xfrm>
              <a:off x="7623515" y="1924844"/>
              <a:ext cx="3816323" cy="4176713"/>
              <a:chOff x="3198" y="935"/>
              <a:chExt cx="2404" cy="2631"/>
            </a:xfrm>
          </p:grpSpPr>
          <p:sp>
            <p:nvSpPr>
              <p:cNvPr id="73749" name="Rectangle 106"/>
              <p:cNvSpPr>
                <a:spLocks noChangeArrowheads="1"/>
              </p:cNvSpPr>
              <p:nvPr/>
            </p:nvSpPr>
            <p:spPr bwMode="auto">
              <a:xfrm>
                <a:off x="3198" y="935"/>
                <a:ext cx="2404" cy="2631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750" name="Line 8"/>
              <p:cNvSpPr>
                <a:spLocks noChangeShapeType="1"/>
              </p:cNvSpPr>
              <p:nvPr/>
            </p:nvSpPr>
            <p:spPr bwMode="auto">
              <a:xfrm>
                <a:off x="3398" y="981"/>
                <a:ext cx="0" cy="2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1" name="Line 10"/>
              <p:cNvSpPr>
                <a:spLocks noChangeShapeType="1"/>
              </p:cNvSpPr>
              <p:nvPr/>
            </p:nvSpPr>
            <p:spPr bwMode="auto">
              <a:xfrm>
                <a:off x="3424" y="2115"/>
                <a:ext cx="20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2" name="Line 12"/>
              <p:cNvSpPr>
                <a:spLocks noChangeShapeType="1"/>
              </p:cNvSpPr>
              <p:nvPr/>
            </p:nvSpPr>
            <p:spPr bwMode="auto">
              <a:xfrm flipV="1">
                <a:off x="4201" y="1893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3" name="Line 13"/>
              <p:cNvSpPr>
                <a:spLocks noChangeShapeType="1"/>
              </p:cNvSpPr>
              <p:nvPr/>
            </p:nvSpPr>
            <p:spPr bwMode="auto">
              <a:xfrm>
                <a:off x="4513" y="2115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4" name="Line 14"/>
              <p:cNvSpPr>
                <a:spLocks noChangeShapeType="1"/>
              </p:cNvSpPr>
              <p:nvPr/>
            </p:nvSpPr>
            <p:spPr bwMode="auto">
              <a:xfrm>
                <a:off x="4531" y="2133"/>
                <a:ext cx="9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5" name="Line 15"/>
              <p:cNvSpPr>
                <a:spLocks noChangeShapeType="1"/>
              </p:cNvSpPr>
              <p:nvPr/>
            </p:nvSpPr>
            <p:spPr bwMode="auto">
              <a:xfrm>
                <a:off x="4694" y="2115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6" name="Line 16"/>
              <p:cNvSpPr>
                <a:spLocks noChangeShapeType="1"/>
              </p:cNvSpPr>
              <p:nvPr/>
            </p:nvSpPr>
            <p:spPr bwMode="auto">
              <a:xfrm flipV="1">
                <a:off x="4558" y="175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7" name="Line 17"/>
              <p:cNvSpPr>
                <a:spLocks noChangeShapeType="1"/>
              </p:cNvSpPr>
              <p:nvPr/>
            </p:nvSpPr>
            <p:spPr bwMode="auto">
              <a:xfrm>
                <a:off x="3379" y="2433"/>
                <a:ext cx="11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8" name="Line 18"/>
              <p:cNvSpPr>
                <a:spLocks noChangeShapeType="1"/>
              </p:cNvSpPr>
              <p:nvPr/>
            </p:nvSpPr>
            <p:spPr bwMode="auto">
              <a:xfrm flipH="1">
                <a:off x="4694" y="2432"/>
                <a:ext cx="4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9" name="Line 19"/>
              <p:cNvSpPr>
                <a:spLocks noChangeShapeType="1"/>
              </p:cNvSpPr>
              <p:nvPr/>
            </p:nvSpPr>
            <p:spPr bwMode="auto">
              <a:xfrm>
                <a:off x="3398" y="2037"/>
                <a:ext cx="8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0" name="AutoShape 30"/>
              <p:cNvSpPr>
                <a:spLocks noChangeAspect="1" noChangeArrowheads="1" noTextEdit="1"/>
              </p:cNvSpPr>
              <p:nvPr/>
            </p:nvSpPr>
            <p:spPr bwMode="auto">
              <a:xfrm>
                <a:off x="4461" y="1403"/>
                <a:ext cx="425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1" name="Rectangle 35"/>
              <p:cNvSpPr>
                <a:spLocks noChangeArrowheads="1"/>
              </p:cNvSpPr>
              <p:nvPr/>
            </p:nvSpPr>
            <p:spPr bwMode="auto">
              <a:xfrm>
                <a:off x="3379" y="1299"/>
                <a:ext cx="45" cy="1633"/>
              </a:xfrm>
              <a:prstGeom prst="rect">
                <a:avLst/>
              </a:prstGeom>
              <a:gradFill rotWithShape="1">
                <a:gsLst>
                  <a:gs pos="0">
                    <a:srgbClr val="5E5E76"/>
                  </a:gs>
                  <a:gs pos="50000">
                    <a:srgbClr val="CCCCFF"/>
                  </a:gs>
                  <a:gs pos="100000">
                    <a:srgbClr val="5E5E76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181" name="Rectangle 37"/>
              <p:cNvSpPr>
                <a:spLocks noChangeArrowheads="1"/>
              </p:cNvSpPr>
              <p:nvPr/>
            </p:nvSpPr>
            <p:spPr bwMode="auto">
              <a:xfrm>
                <a:off x="4195" y="2069"/>
                <a:ext cx="1134" cy="92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763" name="Line 96"/>
              <p:cNvSpPr>
                <a:spLocks noChangeShapeType="1"/>
              </p:cNvSpPr>
              <p:nvPr/>
            </p:nvSpPr>
            <p:spPr bwMode="auto">
              <a:xfrm flipV="1">
                <a:off x="3469" y="1253"/>
                <a:ext cx="0" cy="22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4" name="Line 97"/>
              <p:cNvSpPr>
                <a:spLocks noChangeShapeType="1"/>
              </p:cNvSpPr>
              <p:nvPr/>
            </p:nvSpPr>
            <p:spPr bwMode="auto">
              <a:xfrm>
                <a:off x="5012" y="2024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5" name="Line 98"/>
              <p:cNvSpPr>
                <a:spLocks noChangeShapeType="1"/>
              </p:cNvSpPr>
              <p:nvPr/>
            </p:nvSpPr>
            <p:spPr bwMode="auto">
              <a:xfrm>
                <a:off x="4195" y="276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6" name="Line 99"/>
              <p:cNvSpPr>
                <a:spLocks noChangeShapeType="1"/>
              </p:cNvSpPr>
              <p:nvPr/>
            </p:nvSpPr>
            <p:spPr bwMode="auto">
              <a:xfrm>
                <a:off x="5329" y="275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7" name="Line 100"/>
              <p:cNvSpPr>
                <a:spLocks noChangeShapeType="1"/>
              </p:cNvSpPr>
              <p:nvPr/>
            </p:nvSpPr>
            <p:spPr bwMode="auto">
              <a:xfrm>
                <a:off x="4195" y="2841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9" name="AutoShape 108"/>
              <p:cNvSpPr>
                <a:spLocks noChangeArrowheads="1"/>
              </p:cNvSpPr>
              <p:nvPr/>
            </p:nvSpPr>
            <p:spPr bwMode="auto">
              <a:xfrm>
                <a:off x="4513" y="2069"/>
                <a:ext cx="181" cy="91"/>
              </a:xfrm>
              <a:prstGeom prst="rightArrow">
                <a:avLst>
                  <a:gd name="adj1" fmla="val 50000"/>
                  <a:gd name="adj2" fmla="val 49725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8001592" y="2347446"/>
                  <a:ext cx="5581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592" y="2347446"/>
                  <a:ext cx="55816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550453" y="3085192"/>
                  <a:ext cx="56643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0453" y="3085192"/>
                  <a:ext cx="56643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1004849" y="3329317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849" y="3329317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9677530" y="3182076"/>
                  <a:ext cx="911468" cy="586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530" y="3182076"/>
                  <a:ext cx="911468" cy="5868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905809" y="4878692"/>
                  <a:ext cx="4821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5809" y="4878692"/>
                  <a:ext cx="48218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421460" y="2740627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460" y="2740627"/>
                  <a:ext cx="737510" cy="5754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9507679" y="4278495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679" y="4278495"/>
                  <a:ext cx="69410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633165" y="4200028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165" y="4200028"/>
                  <a:ext cx="4905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7511425" y="353203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425" y="3532037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354317" y="3209950"/>
                  <a:ext cx="4932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17" y="3209950"/>
                  <a:ext cx="493212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13516" y="4278495"/>
                <a:ext cx="3325141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</m:e>
                      </m:nary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16" y="4278495"/>
                <a:ext cx="3325141" cy="9734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676437" y="4143987"/>
                <a:ext cx="3011273" cy="1060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437" y="4143987"/>
                <a:ext cx="3011273" cy="10609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688906" y="5329339"/>
                <a:ext cx="282468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06" y="5329339"/>
                <a:ext cx="2824684" cy="8989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114"/>
              <p:cNvSpPr>
                <a:spLocks noChangeArrowheads="1"/>
              </p:cNvSpPr>
              <p:nvPr/>
            </p:nvSpPr>
            <p:spPr bwMode="auto">
              <a:xfrm>
                <a:off x="7979166" y="5404280"/>
                <a:ext cx="3460671" cy="57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方向：垂直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向上 </a:t>
                </a:r>
              </a:p>
            </p:txBody>
          </p:sp>
        </mc:Choice>
        <mc:Fallback xmlns="">
          <p:sp>
            <p:nvSpPr>
              <p:cNvPr id="58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9166" y="5404280"/>
                <a:ext cx="3460671" cy="575479"/>
              </a:xfrm>
              <a:prstGeom prst="rect">
                <a:avLst/>
              </a:prstGeom>
              <a:blipFill>
                <a:blip r:embed="rId22"/>
                <a:stretch>
                  <a:fillRect t="-2128" b="-297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  <p:bldP spid="134149" grpId="0"/>
      <p:bldP spid="46" grpId="0"/>
      <p:bldP spid="47" grpId="0"/>
      <p:bldP spid="55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9"/>
          <p:cNvSpPr>
            <a:spLocks noChangeShapeType="1"/>
          </p:cNvSpPr>
          <p:nvPr/>
        </p:nvSpPr>
        <p:spPr bwMode="auto">
          <a:xfrm flipV="1">
            <a:off x="8410643" y="1709878"/>
            <a:ext cx="0" cy="2295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812" name="Text Box 28"/>
              <p:cNvSpPr txBox="1">
                <a:spLocks noChangeArrowheads="1"/>
              </p:cNvSpPr>
              <p:nvPr/>
            </p:nvSpPr>
            <p:spPr bwMode="auto">
              <a:xfrm>
                <a:off x="1733550" y="251999"/>
                <a:ext cx="9729580" cy="1384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7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：载有电流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的长直导线旁边有一长为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的载有电流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的导线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与长直导线共面），如图，求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作用于载流导线         上的磁场力。 </a:t>
                </a:r>
              </a:p>
            </p:txBody>
          </p:sp>
        </mc:Choice>
        <mc:Fallback xmlns="">
          <p:sp>
            <p:nvSpPr>
              <p:cNvPr id="75812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51999"/>
                <a:ext cx="9729580" cy="1384301"/>
              </a:xfrm>
              <a:prstGeom prst="rect">
                <a:avLst/>
              </a:prstGeom>
              <a:blipFill>
                <a:blip r:embed="rId3"/>
                <a:stretch>
                  <a:fillRect l="-1253" t="-4405" r="-1316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8410643" y="2290903"/>
            <a:ext cx="0" cy="35242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3" name="Line 40"/>
          <p:cNvSpPr>
            <a:spLocks noChangeShapeType="1"/>
          </p:cNvSpPr>
          <p:nvPr/>
        </p:nvSpPr>
        <p:spPr bwMode="auto">
          <a:xfrm>
            <a:off x="9105968" y="2419490"/>
            <a:ext cx="1833562" cy="804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4" name="Line 41"/>
          <p:cNvSpPr>
            <a:spLocks noChangeShapeType="1"/>
          </p:cNvSpPr>
          <p:nvPr/>
        </p:nvSpPr>
        <p:spPr bwMode="auto">
          <a:xfrm>
            <a:off x="8426518" y="3224352"/>
            <a:ext cx="30543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5" name="Line 42"/>
          <p:cNvSpPr>
            <a:spLocks noChangeShapeType="1"/>
          </p:cNvSpPr>
          <p:nvPr/>
        </p:nvSpPr>
        <p:spPr bwMode="auto">
          <a:xfrm>
            <a:off x="9105968" y="2082941"/>
            <a:ext cx="0" cy="1589087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6" name="Freeform 43"/>
          <p:cNvSpPr>
            <a:spLocks/>
          </p:cNvSpPr>
          <p:nvPr/>
        </p:nvSpPr>
        <p:spPr bwMode="auto">
          <a:xfrm>
            <a:off x="10460657" y="3007900"/>
            <a:ext cx="1588" cy="203200"/>
          </a:xfrm>
          <a:custGeom>
            <a:avLst/>
            <a:gdLst>
              <a:gd name="T0" fmla="*/ 0 w 1"/>
              <a:gd name="T1" fmla="*/ 0 h 180"/>
              <a:gd name="T2" fmla="*/ 0 w 1"/>
              <a:gd name="T3" fmla="*/ 2147483646 h 180"/>
              <a:gd name="T4" fmla="*/ 0 60000 65536"/>
              <a:gd name="T5" fmla="*/ 0 60000 65536"/>
              <a:gd name="T6" fmla="*/ 0 w 1"/>
              <a:gd name="T7" fmla="*/ 0 h 180"/>
              <a:gd name="T8" fmla="*/ 1 w 1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80">
                <a:moveTo>
                  <a:pt x="0" y="0"/>
                </a:moveTo>
                <a:cubicBezTo>
                  <a:pt x="0" y="60"/>
                  <a:pt x="0" y="120"/>
                  <a:pt x="0" y="18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7" name="Line 44"/>
          <p:cNvSpPr>
            <a:spLocks noChangeShapeType="1"/>
          </p:cNvSpPr>
          <p:nvPr/>
        </p:nvSpPr>
        <p:spPr bwMode="auto">
          <a:xfrm>
            <a:off x="9717156" y="2697302"/>
            <a:ext cx="187325" cy="889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 flipV="1">
            <a:off x="9752081" y="2324241"/>
            <a:ext cx="220663" cy="369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9" name="Line 46"/>
          <p:cNvSpPr>
            <a:spLocks noChangeShapeType="1"/>
          </p:cNvSpPr>
          <p:nvPr/>
        </p:nvSpPr>
        <p:spPr bwMode="auto">
          <a:xfrm>
            <a:off x="8428105" y="2714765"/>
            <a:ext cx="1347788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20" name="Line 47"/>
          <p:cNvSpPr>
            <a:spLocks noChangeShapeType="1"/>
          </p:cNvSpPr>
          <p:nvPr/>
        </p:nvSpPr>
        <p:spPr bwMode="auto">
          <a:xfrm>
            <a:off x="8410644" y="3478352"/>
            <a:ext cx="6683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75789" name="Text Box 56"/>
          <p:cNvSpPr txBox="1">
            <a:spLocks noChangeArrowheads="1"/>
          </p:cNvSpPr>
          <p:nvPr/>
        </p:nvSpPr>
        <p:spPr bwMode="auto">
          <a:xfrm>
            <a:off x="11109393" y="2795727"/>
            <a:ext cx="5524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2800" dirty="0">
              <a:solidFill>
                <a:srgbClr val="463634"/>
              </a:solidFill>
              <a:latin typeface="+mn-lt"/>
              <a:ea typeface="+mj-ea"/>
            </a:endParaRPr>
          </a:p>
        </p:txBody>
      </p:sp>
      <p:sp>
        <p:nvSpPr>
          <p:cNvPr id="22" name="Text Box 58"/>
          <p:cNvSpPr txBox="1">
            <a:spLocks noChangeArrowheads="1"/>
          </p:cNvSpPr>
          <p:nvPr/>
        </p:nvSpPr>
        <p:spPr bwMode="auto">
          <a:xfrm>
            <a:off x="1733550" y="1934890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解： </a:t>
            </a: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auto">
          <a:xfrm>
            <a:off x="4545808" y="1791787"/>
            <a:ext cx="21161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方向垂直版面向里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811" name="AutoShape 111"/>
              <p:cNvSpPr>
                <a:spLocks noChangeArrowheads="1"/>
              </p:cNvSpPr>
              <p:nvPr/>
            </p:nvSpPr>
            <p:spPr bwMode="auto">
              <a:xfrm>
                <a:off x="9585394" y="3440252"/>
                <a:ext cx="871537" cy="554038"/>
              </a:xfrm>
              <a:prstGeom prst="wedgeEllipseCallout">
                <a:avLst>
                  <a:gd name="adj1" fmla="val 30329"/>
                  <a:gd name="adj2" fmla="val -127648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zh-CN" altLang="zh-CN" sz="2800" dirty="0">
                  <a:solidFill>
                    <a:srgbClr val="3333CC"/>
                  </a:solidFill>
                  <a:latin typeface="+mn-lt"/>
                  <a:ea typeface="+mj-ea"/>
                </a:endParaRPr>
              </a:p>
            </p:txBody>
          </p:sp>
        </mc:Choice>
        <mc:Fallback xmlns="">
          <p:sp>
            <p:nvSpPr>
              <p:cNvPr id="75811" name="AutoShap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85394" y="3440252"/>
                <a:ext cx="871537" cy="554038"/>
              </a:xfrm>
              <a:prstGeom prst="wedgeEllipseCallout">
                <a:avLst>
                  <a:gd name="adj1" fmla="val 30329"/>
                  <a:gd name="adj2" fmla="val -127648"/>
                </a:avLst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08" name="Rectangle 114"/>
              <p:cNvSpPr>
                <a:spLocks noChangeArrowheads="1"/>
              </p:cNvSpPr>
              <p:nvPr/>
            </p:nvSpPr>
            <p:spPr bwMode="auto">
              <a:xfrm>
                <a:off x="8637382" y="5850544"/>
                <a:ext cx="294826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方向垂直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向上 </a:t>
                </a:r>
              </a:p>
            </p:txBody>
          </p:sp>
        </mc:Choice>
        <mc:Fallback xmlns="">
          <p:sp>
            <p:nvSpPr>
              <p:cNvPr id="75808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7382" y="5850544"/>
                <a:ext cx="2948260" cy="523220"/>
              </a:xfrm>
              <a:prstGeom prst="rect">
                <a:avLst/>
              </a:prstGeom>
              <a:blipFill>
                <a:blip r:embed="rId5"/>
                <a:stretch>
                  <a:fillRect l="-4339" t="-12791" r="-1653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942966" y="2210615"/>
                <a:ext cx="558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66" y="2210615"/>
                <a:ext cx="558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9793354" y="2256149"/>
                <a:ext cx="911468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4" y="2256149"/>
                <a:ext cx="911468" cy="5868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0661665" y="3150685"/>
                <a:ext cx="555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665" y="3150685"/>
                <a:ext cx="5557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9734617" y="1841597"/>
                <a:ext cx="7375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617" y="1841597"/>
                <a:ext cx="737510" cy="575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9220317" y="2082941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17" y="2082941"/>
                <a:ext cx="4859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1130581" y="2717147"/>
                <a:ext cx="490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581" y="2717147"/>
                <a:ext cx="490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960769" y="294686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769" y="2946867"/>
                <a:ext cx="5348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511700" y="3339994"/>
                <a:ext cx="49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700" y="3339994"/>
                <a:ext cx="49321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621307" y="2075904"/>
                <a:ext cx="5990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07" y="2075904"/>
                <a:ext cx="59901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546187" y="2581431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187" y="2581431"/>
                <a:ext cx="4905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468601" y="1708823"/>
                <a:ext cx="163499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01" y="1708823"/>
                <a:ext cx="1634999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463336" y="2875490"/>
                <a:ext cx="249344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36" y="2875490"/>
                <a:ext cx="2493440" cy="5868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2444269" y="4572143"/>
                <a:ext cx="1716624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69" y="4572143"/>
                <a:ext cx="1716624" cy="973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936873" y="4451800"/>
                <a:ext cx="4710007" cy="1071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30°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30°</m:t>
                                  </m:r>
                                </m:e>
                              </m:func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73" y="4451800"/>
                <a:ext cx="4710007" cy="10717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444269" y="3426540"/>
                <a:ext cx="4506555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30°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69" y="3426540"/>
                <a:ext cx="4506555" cy="9103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3936873" y="5423287"/>
                <a:ext cx="4159087" cy="111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73" y="5423287"/>
                <a:ext cx="4159087" cy="11109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3873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2" grpId="0"/>
      <p:bldP spid="17" grpId="0" animBg="1"/>
      <p:bldP spid="18" grpId="0" animBg="1"/>
      <p:bldP spid="22" grpId="0"/>
      <p:bldP spid="24" grpId="0"/>
      <p:bldP spid="75811" grpId="0" animBg="1"/>
      <p:bldP spid="75808" grpId="0"/>
      <p:bldP spid="44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8" name="Rectangle 1026"/>
              <p:cNvSpPr>
                <a:spLocks noChangeArrowheads="1"/>
              </p:cNvSpPr>
              <p:nvPr/>
            </p:nvSpPr>
            <p:spPr bwMode="auto">
              <a:xfrm>
                <a:off x="1949450" y="939323"/>
                <a:ext cx="9749064" cy="1514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设在真空中有两根相距为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的无限长平行直导线， 分别通以电流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，且电流的流向相同，试求单位长度上的导线所受的安培力为多少？</a:t>
                </a:r>
              </a:p>
            </p:txBody>
          </p:sp>
        </mc:Choice>
        <mc:Fallback xmlns="">
          <p:sp>
            <p:nvSpPr>
              <p:cNvPr id="61478" name="Rectangle 10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9450" y="939323"/>
                <a:ext cx="9749064" cy="1514476"/>
              </a:xfrm>
              <a:prstGeom prst="rect">
                <a:avLst/>
              </a:prstGeom>
              <a:blipFill>
                <a:blip r:embed="rId3"/>
                <a:stretch>
                  <a:fillRect l="-1313" t="-3213" r="-1251" b="-8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47" name="Text Box 1066"/>
          <p:cNvSpPr txBox="1">
            <a:spLocks noChangeArrowheads="1"/>
          </p:cNvSpPr>
          <p:nvPr/>
        </p:nvSpPr>
        <p:spPr bwMode="auto">
          <a:xfrm>
            <a:off x="6361313" y="2496140"/>
            <a:ext cx="106597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56982" y="2604916"/>
            <a:ext cx="3656950" cy="3886200"/>
            <a:chOff x="1842570" y="2185988"/>
            <a:chExt cx="3656950" cy="3886200"/>
          </a:xfrm>
        </p:grpSpPr>
        <p:grpSp>
          <p:nvGrpSpPr>
            <p:cNvPr id="61443" name="Group 1060"/>
            <p:cNvGrpSpPr>
              <a:grpSpLocks/>
            </p:cNvGrpSpPr>
            <p:nvPr/>
          </p:nvGrpSpPr>
          <p:grpSpPr bwMode="auto">
            <a:xfrm>
              <a:off x="1885950" y="2185988"/>
              <a:ext cx="3505200" cy="3886200"/>
              <a:chOff x="240" y="1536"/>
              <a:chExt cx="2208" cy="2448"/>
            </a:xfrm>
          </p:grpSpPr>
          <p:grpSp>
            <p:nvGrpSpPr>
              <p:cNvPr id="61467" name="Group 1059"/>
              <p:cNvGrpSpPr>
                <a:grpSpLocks/>
              </p:cNvGrpSpPr>
              <p:nvPr/>
            </p:nvGrpSpPr>
            <p:grpSpPr bwMode="auto">
              <a:xfrm>
                <a:off x="240" y="1536"/>
                <a:ext cx="2208" cy="2448"/>
                <a:chOff x="240" y="1536"/>
                <a:chExt cx="2208" cy="2448"/>
              </a:xfrm>
            </p:grpSpPr>
            <p:sp>
              <p:nvSpPr>
                <p:cNvPr id="61471" name="Rectangle 1032"/>
                <p:cNvSpPr>
                  <a:spLocks noChangeArrowheads="1"/>
                </p:cNvSpPr>
                <p:nvPr/>
              </p:nvSpPr>
              <p:spPr bwMode="auto">
                <a:xfrm>
                  <a:off x="240" y="1536"/>
                  <a:ext cx="2208" cy="24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4" name="AutoShape 1035"/>
                <p:cNvSpPr>
                  <a:spLocks noChangeArrowheads="1"/>
                </p:cNvSpPr>
                <p:nvPr/>
              </p:nvSpPr>
              <p:spPr bwMode="auto">
                <a:xfrm rot="-499561">
                  <a:off x="1734" y="2028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5" name="AutoShape 1036"/>
                <p:cNvSpPr>
                  <a:spLocks noChangeArrowheads="1"/>
                </p:cNvSpPr>
                <p:nvPr/>
              </p:nvSpPr>
              <p:spPr bwMode="auto">
                <a:xfrm rot="-499561">
                  <a:off x="822" y="1980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6" name="Line 1037"/>
                <p:cNvSpPr>
                  <a:spLocks noChangeShapeType="1"/>
                </p:cNvSpPr>
                <p:nvPr/>
              </p:nvSpPr>
              <p:spPr bwMode="auto">
                <a:xfrm flipH="1" flipV="1">
                  <a:off x="678" y="1644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1477" name="Line 1038"/>
                <p:cNvSpPr>
                  <a:spLocks noChangeShapeType="1"/>
                </p:cNvSpPr>
                <p:nvPr/>
              </p:nvSpPr>
              <p:spPr bwMode="auto">
                <a:xfrm flipH="1" flipV="1">
                  <a:off x="1590" y="1692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1469" name="Line 1040"/>
              <p:cNvSpPr>
                <a:spLocks noChangeShapeType="1"/>
              </p:cNvSpPr>
              <p:nvPr/>
            </p:nvSpPr>
            <p:spPr bwMode="auto">
              <a:xfrm>
                <a:off x="1494" y="3564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70" name="Line 1041"/>
              <p:cNvSpPr>
                <a:spLocks noChangeShapeType="1"/>
              </p:cNvSpPr>
              <p:nvPr/>
            </p:nvSpPr>
            <p:spPr bwMode="auto">
              <a:xfrm flipH="1">
                <a:off x="1014" y="35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4" name="Group 1062"/>
            <p:cNvGrpSpPr>
              <a:grpSpLocks/>
            </p:cNvGrpSpPr>
            <p:nvPr/>
          </p:nvGrpSpPr>
          <p:grpSpPr bwMode="auto">
            <a:xfrm>
              <a:off x="2263777" y="3862388"/>
              <a:ext cx="2736850" cy="1009650"/>
              <a:chOff x="478" y="2592"/>
              <a:chExt cx="1724" cy="636"/>
            </a:xfrm>
          </p:grpSpPr>
          <p:sp>
            <p:nvSpPr>
              <p:cNvPr id="61463" name="Line 1043"/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378" cy="3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64" name="Line 1044"/>
              <p:cNvSpPr>
                <a:spLocks noChangeShapeType="1"/>
              </p:cNvSpPr>
              <p:nvPr/>
            </p:nvSpPr>
            <p:spPr bwMode="auto">
              <a:xfrm flipH="1">
                <a:off x="478" y="2844"/>
                <a:ext cx="386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5" name="Group 1064"/>
            <p:cNvGrpSpPr>
              <a:grpSpLocks/>
            </p:cNvGrpSpPr>
            <p:nvPr/>
          </p:nvGrpSpPr>
          <p:grpSpPr bwMode="auto">
            <a:xfrm>
              <a:off x="3724275" y="3957641"/>
              <a:ext cx="609600" cy="533400"/>
              <a:chOff x="1398" y="2652"/>
              <a:chExt cx="384" cy="336"/>
            </a:xfrm>
          </p:grpSpPr>
          <p:sp>
            <p:nvSpPr>
              <p:cNvPr id="61457" name="Line 1048"/>
              <p:cNvSpPr>
                <a:spLocks noChangeShapeType="1"/>
              </p:cNvSpPr>
              <p:nvPr/>
            </p:nvSpPr>
            <p:spPr bwMode="auto">
              <a:xfrm flipH="1" flipV="1">
                <a:off x="1734" y="2652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62" name="Line 1053"/>
              <p:cNvSpPr>
                <a:spLocks noChangeShapeType="1"/>
              </p:cNvSpPr>
              <p:nvPr/>
            </p:nvSpPr>
            <p:spPr bwMode="auto">
              <a:xfrm flipH="1" flipV="1">
                <a:off x="1398" y="2940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6" name="Group 1065"/>
            <p:cNvGrpSpPr>
              <a:grpSpLocks/>
            </p:cNvGrpSpPr>
            <p:nvPr/>
          </p:nvGrpSpPr>
          <p:grpSpPr bwMode="auto">
            <a:xfrm>
              <a:off x="2809875" y="3729038"/>
              <a:ext cx="685800" cy="609600"/>
              <a:chOff x="822" y="2508"/>
              <a:chExt cx="432" cy="384"/>
            </a:xfrm>
          </p:grpSpPr>
          <p:sp>
            <p:nvSpPr>
              <p:cNvPr id="61455" name="Line 1057"/>
              <p:cNvSpPr>
                <a:spLocks noChangeShapeType="1"/>
              </p:cNvSpPr>
              <p:nvPr/>
            </p:nvSpPr>
            <p:spPr bwMode="auto">
              <a:xfrm>
                <a:off x="870" y="2844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56" name="Line 1058"/>
              <p:cNvSpPr>
                <a:spLocks noChangeShapeType="1"/>
              </p:cNvSpPr>
              <p:nvPr/>
            </p:nvSpPr>
            <p:spPr bwMode="auto">
              <a:xfrm flipH="1" flipV="1">
                <a:off x="822" y="2508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610626" y="2420333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626" y="2420333"/>
                  <a:ext cx="4700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036871" y="2451021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871" y="2451021"/>
                  <a:ext cx="4700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924201" y="3696432"/>
                  <a:ext cx="780220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4201" y="3696432"/>
                  <a:ext cx="780220" cy="586892"/>
                </a:xfrm>
                <a:prstGeom prst="rect">
                  <a:avLst/>
                </a:prstGeom>
                <a:blipFill>
                  <a:blip r:embed="rId6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4409905" y="4184437"/>
                  <a:ext cx="928611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905" y="4184437"/>
                  <a:ext cx="928611" cy="586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684425" y="3382162"/>
                  <a:ext cx="81509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425" y="3382162"/>
                  <a:ext cx="815095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842570" y="4561050"/>
                  <a:ext cx="823367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570" y="4561050"/>
                  <a:ext cx="823367" cy="575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3276600" y="4372756"/>
                  <a:ext cx="99540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4372756"/>
                  <a:ext cx="995401" cy="5754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913268" y="3782713"/>
                  <a:ext cx="100367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268" y="3782713"/>
                  <a:ext cx="1003673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4268029" y="3791112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029" y="3791112"/>
                  <a:ext cx="53700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449174" y="5101740"/>
                  <a:ext cx="503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174" y="5101740"/>
                  <a:ext cx="50385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439273" y="2289591"/>
                <a:ext cx="192078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273" y="2289591"/>
                <a:ext cx="1920782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6894299" y="3316668"/>
                <a:ext cx="3677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99" y="3316668"/>
                <a:ext cx="367786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810736" y="3982626"/>
                <a:ext cx="15432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36" y="3982626"/>
                <a:ext cx="154325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852882" y="3943331"/>
                <a:ext cx="18081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82" y="3943331"/>
                <a:ext cx="18081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185102" y="4711446"/>
                <a:ext cx="2776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2" y="4711446"/>
                <a:ext cx="277685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852882" y="4523592"/>
                <a:ext cx="207313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82" y="4523592"/>
                <a:ext cx="2073132" cy="910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338962" y="5623634"/>
                <a:ext cx="238347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962" y="5623634"/>
                <a:ext cx="2383473" cy="9808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7012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三、平行电流间的相互作用、安培的定义</a:t>
            </a:r>
          </a:p>
        </p:txBody>
      </p:sp>
    </p:spTree>
    <p:extLst>
      <p:ext uri="{BB962C8B-B14F-4D97-AF65-F5344CB8AC3E}">
        <p14:creationId xmlns:p14="http://schemas.microsoft.com/office/powerpoint/2010/main" val="4609049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8" grpId="0"/>
      <p:bldP spid="6144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827214" y="404813"/>
            <a:ext cx="708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Blip>
                <a:blip r:embed="rId3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国际单位制中电流单位安培的定义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19" name="Text Box 4"/>
              <p:cNvSpPr txBox="1">
                <a:spLocks noChangeArrowheads="1"/>
              </p:cNvSpPr>
              <p:nvPr/>
            </p:nvSpPr>
            <p:spPr bwMode="auto">
              <a:xfrm>
                <a:off x="5729992" y="1085057"/>
                <a:ext cx="5490769" cy="2677656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FFFFFF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在真空中两平行长直导线相距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通有大小相等、方向相同的电流，当两导线每单位长度上的吸引力为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时，规定这时的电流为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安培）。</a:t>
                </a:r>
              </a:p>
            </p:txBody>
          </p:sp>
        </mc:Choice>
        <mc:Fallback xmlns="">
          <p:sp>
            <p:nvSpPr>
              <p:cNvPr id="6351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92" y="1085057"/>
                <a:ext cx="5490769" cy="2677656"/>
              </a:xfrm>
              <a:prstGeom prst="rect">
                <a:avLst/>
              </a:prstGeom>
              <a:blipFill>
                <a:blip r:embed="rId4"/>
                <a:stretch>
                  <a:fillRect l="-2215" t="-680" r="-8638" b="-3628"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5712377" y="5160258"/>
            <a:ext cx="5508384" cy="11264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问：若两直导线电流方向相反二者之间的作用力如何？</a:t>
            </a:r>
          </a:p>
        </p:txBody>
      </p:sp>
      <p:sp>
        <p:nvSpPr>
          <p:cNvPr id="63498" name="Rectangle 33"/>
          <p:cNvSpPr>
            <a:spLocks noChangeArrowheads="1"/>
          </p:cNvSpPr>
          <p:nvPr/>
        </p:nvSpPr>
        <p:spPr bwMode="auto">
          <a:xfrm>
            <a:off x="5712377" y="3920978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812926" y="5331783"/>
                <a:ext cx="3570336" cy="9808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26" y="5331783"/>
                <a:ext cx="3570336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769546" y="1069760"/>
            <a:ext cx="3656950" cy="3886200"/>
            <a:chOff x="1769546" y="1069760"/>
            <a:chExt cx="3656950" cy="3886200"/>
          </a:xfrm>
        </p:grpSpPr>
        <p:grpSp>
          <p:nvGrpSpPr>
            <p:cNvPr id="34" name="Group 1060"/>
            <p:cNvGrpSpPr>
              <a:grpSpLocks/>
            </p:cNvGrpSpPr>
            <p:nvPr/>
          </p:nvGrpSpPr>
          <p:grpSpPr bwMode="auto">
            <a:xfrm>
              <a:off x="1812926" y="1069760"/>
              <a:ext cx="3505200" cy="3886200"/>
              <a:chOff x="240" y="1536"/>
              <a:chExt cx="2208" cy="2448"/>
            </a:xfrm>
          </p:grpSpPr>
          <p:grpSp>
            <p:nvGrpSpPr>
              <p:cNvPr id="35" name="Group 1059"/>
              <p:cNvGrpSpPr>
                <a:grpSpLocks/>
              </p:cNvGrpSpPr>
              <p:nvPr/>
            </p:nvGrpSpPr>
            <p:grpSpPr bwMode="auto">
              <a:xfrm>
                <a:off x="240" y="1536"/>
                <a:ext cx="2208" cy="2448"/>
                <a:chOff x="240" y="1536"/>
                <a:chExt cx="2208" cy="2448"/>
              </a:xfrm>
            </p:grpSpPr>
            <p:sp>
              <p:nvSpPr>
                <p:cNvPr id="40" name="Rectangle 1032"/>
                <p:cNvSpPr>
                  <a:spLocks noChangeArrowheads="1"/>
                </p:cNvSpPr>
                <p:nvPr/>
              </p:nvSpPr>
              <p:spPr bwMode="auto">
                <a:xfrm>
                  <a:off x="240" y="1536"/>
                  <a:ext cx="2208" cy="24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AutoShape 1035"/>
                <p:cNvSpPr>
                  <a:spLocks noChangeArrowheads="1"/>
                </p:cNvSpPr>
                <p:nvPr/>
              </p:nvSpPr>
              <p:spPr bwMode="auto">
                <a:xfrm rot="-499561">
                  <a:off x="1734" y="2028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AutoShape 1036"/>
                <p:cNvSpPr>
                  <a:spLocks noChangeArrowheads="1"/>
                </p:cNvSpPr>
                <p:nvPr/>
              </p:nvSpPr>
              <p:spPr bwMode="auto">
                <a:xfrm rot="-499561">
                  <a:off x="822" y="1980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3" name="Line 1037"/>
                <p:cNvSpPr>
                  <a:spLocks noChangeShapeType="1"/>
                </p:cNvSpPr>
                <p:nvPr/>
              </p:nvSpPr>
              <p:spPr bwMode="auto">
                <a:xfrm flipH="1" flipV="1">
                  <a:off x="678" y="1644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Line 1038"/>
                <p:cNvSpPr>
                  <a:spLocks noChangeShapeType="1"/>
                </p:cNvSpPr>
                <p:nvPr/>
              </p:nvSpPr>
              <p:spPr bwMode="auto">
                <a:xfrm flipH="1" flipV="1">
                  <a:off x="1590" y="1692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36" name="Line 1040"/>
              <p:cNvSpPr>
                <a:spLocks noChangeShapeType="1"/>
              </p:cNvSpPr>
              <p:nvPr/>
            </p:nvSpPr>
            <p:spPr bwMode="auto">
              <a:xfrm>
                <a:off x="1494" y="3564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37" name="Line 1041"/>
              <p:cNvSpPr>
                <a:spLocks noChangeShapeType="1"/>
              </p:cNvSpPr>
              <p:nvPr/>
            </p:nvSpPr>
            <p:spPr bwMode="auto">
              <a:xfrm flipH="1">
                <a:off x="1014" y="35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Group 1062"/>
            <p:cNvGrpSpPr>
              <a:grpSpLocks/>
            </p:cNvGrpSpPr>
            <p:nvPr/>
          </p:nvGrpSpPr>
          <p:grpSpPr bwMode="auto">
            <a:xfrm>
              <a:off x="2190753" y="2746160"/>
              <a:ext cx="2736850" cy="1009650"/>
              <a:chOff x="478" y="2592"/>
              <a:chExt cx="1724" cy="636"/>
            </a:xfrm>
          </p:grpSpPr>
          <p:sp>
            <p:nvSpPr>
              <p:cNvPr id="46" name="Line 1043"/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378" cy="3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47" name="Line 1044"/>
              <p:cNvSpPr>
                <a:spLocks noChangeShapeType="1"/>
              </p:cNvSpPr>
              <p:nvPr/>
            </p:nvSpPr>
            <p:spPr bwMode="auto">
              <a:xfrm flipH="1">
                <a:off x="478" y="2844"/>
                <a:ext cx="386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8" name="Group 1064"/>
            <p:cNvGrpSpPr>
              <a:grpSpLocks/>
            </p:cNvGrpSpPr>
            <p:nvPr/>
          </p:nvGrpSpPr>
          <p:grpSpPr bwMode="auto">
            <a:xfrm>
              <a:off x="3651251" y="2841413"/>
              <a:ext cx="609600" cy="533400"/>
              <a:chOff x="1398" y="2652"/>
              <a:chExt cx="384" cy="336"/>
            </a:xfrm>
          </p:grpSpPr>
          <p:sp>
            <p:nvSpPr>
              <p:cNvPr id="49" name="Line 1048"/>
              <p:cNvSpPr>
                <a:spLocks noChangeShapeType="1"/>
              </p:cNvSpPr>
              <p:nvPr/>
            </p:nvSpPr>
            <p:spPr bwMode="auto">
              <a:xfrm flipH="1" flipV="1">
                <a:off x="1734" y="2652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50" name="Line 1053"/>
              <p:cNvSpPr>
                <a:spLocks noChangeShapeType="1"/>
              </p:cNvSpPr>
              <p:nvPr/>
            </p:nvSpPr>
            <p:spPr bwMode="auto">
              <a:xfrm flipH="1" flipV="1">
                <a:off x="1398" y="2940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51" name="Group 1065"/>
            <p:cNvGrpSpPr>
              <a:grpSpLocks/>
            </p:cNvGrpSpPr>
            <p:nvPr/>
          </p:nvGrpSpPr>
          <p:grpSpPr bwMode="auto">
            <a:xfrm>
              <a:off x="2736851" y="2612810"/>
              <a:ext cx="685800" cy="609600"/>
              <a:chOff x="822" y="2508"/>
              <a:chExt cx="432" cy="384"/>
            </a:xfrm>
          </p:grpSpPr>
          <p:sp>
            <p:nvSpPr>
              <p:cNvPr id="52" name="Line 1057"/>
              <p:cNvSpPr>
                <a:spLocks noChangeShapeType="1"/>
              </p:cNvSpPr>
              <p:nvPr/>
            </p:nvSpPr>
            <p:spPr bwMode="auto">
              <a:xfrm>
                <a:off x="870" y="2844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53" name="Line 1058"/>
              <p:cNvSpPr>
                <a:spLocks noChangeShapeType="1"/>
              </p:cNvSpPr>
              <p:nvPr/>
            </p:nvSpPr>
            <p:spPr bwMode="auto">
              <a:xfrm flipH="1" flipV="1">
                <a:off x="822" y="2508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2537602" y="1304105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602" y="1304105"/>
                  <a:ext cx="4700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3963847" y="1334793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847" y="1334793"/>
                  <a:ext cx="4700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851177" y="2580204"/>
                  <a:ext cx="780220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1177" y="2580204"/>
                  <a:ext cx="780220" cy="586892"/>
                </a:xfrm>
                <a:prstGeom prst="rect">
                  <a:avLst/>
                </a:prstGeom>
                <a:blipFill>
                  <a:blip r:embed="rId8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4336881" y="3068209"/>
                  <a:ext cx="928611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881" y="3068209"/>
                  <a:ext cx="928611" cy="5868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4611401" y="2265934"/>
                  <a:ext cx="81509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401" y="2265934"/>
                  <a:ext cx="815095" cy="5754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1769546" y="3444822"/>
                  <a:ext cx="823367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9546" y="3444822"/>
                  <a:ext cx="823367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3203576" y="3256528"/>
                  <a:ext cx="99540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576" y="3256528"/>
                  <a:ext cx="995401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840244" y="2666485"/>
                  <a:ext cx="100367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44" y="2666485"/>
                  <a:ext cx="1003673" cy="5754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195005" y="2674884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005" y="2674884"/>
                  <a:ext cx="53700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3376150" y="3985512"/>
                  <a:ext cx="503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150" y="3985512"/>
                  <a:ext cx="50385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708776" y="3861643"/>
                <a:ext cx="3821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76" y="3861643"/>
                <a:ext cx="3821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708776" y="4520528"/>
                <a:ext cx="3968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76" y="4520528"/>
                <a:ext cx="396860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2804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519" grpId="0" animBg="1"/>
      <p:bldP spid="39" grpId="0" animBg="1"/>
      <p:bldP spid="63498" grpId="0"/>
      <p:bldP spid="33" grpId="0" animBg="1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090989" y="3139010"/>
              <a:ext cx="608371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磁场对载流线圈的作用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211387" y="419102"/>
            <a:ext cx="80403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微软雅黑" panose="020B0503020204020204" pitchFamily="34" charset="-122"/>
              </a:rPr>
              <a:t>一、均匀磁场对平面载流线圈的作用 磁力矩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702067" y="4538663"/>
            <a:ext cx="3810000" cy="1981200"/>
            <a:chOff x="2928" y="2832"/>
            <a:chExt cx="2400" cy="1248"/>
          </a:xfrm>
        </p:grpSpPr>
        <p:sp>
          <p:nvSpPr>
            <p:cNvPr id="77880" name="Rectangle 3"/>
            <p:cNvSpPr>
              <a:spLocks noChangeArrowheads="1"/>
            </p:cNvSpPr>
            <p:nvPr/>
          </p:nvSpPr>
          <p:spPr bwMode="auto">
            <a:xfrm>
              <a:off x="2928" y="2832"/>
              <a:ext cx="2400" cy="12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77883" name="Group 6"/>
            <p:cNvGrpSpPr>
              <a:grpSpLocks/>
            </p:cNvGrpSpPr>
            <p:nvPr/>
          </p:nvGrpSpPr>
          <p:grpSpPr bwMode="auto">
            <a:xfrm>
              <a:off x="3504" y="3168"/>
              <a:ext cx="1035" cy="634"/>
              <a:chOff x="3504" y="3168"/>
              <a:chExt cx="1035" cy="634"/>
            </a:xfrm>
          </p:grpSpPr>
          <p:sp>
            <p:nvSpPr>
              <p:cNvPr id="77891" name="Oval 7"/>
              <p:cNvSpPr>
                <a:spLocks noChangeArrowheads="1"/>
              </p:cNvSpPr>
              <p:nvPr/>
            </p:nvSpPr>
            <p:spPr bwMode="auto">
              <a:xfrm>
                <a:off x="3504" y="3696"/>
                <a:ext cx="96" cy="96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92" name="Line 8"/>
              <p:cNvSpPr>
                <a:spLocks noChangeShapeType="1"/>
              </p:cNvSpPr>
              <p:nvPr/>
            </p:nvSpPr>
            <p:spPr bwMode="auto">
              <a:xfrm flipV="1">
                <a:off x="3531" y="3168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93" name="Line 9"/>
              <p:cNvSpPr>
                <a:spLocks noChangeShapeType="1"/>
              </p:cNvSpPr>
              <p:nvPr/>
            </p:nvSpPr>
            <p:spPr bwMode="auto">
              <a:xfrm flipV="1">
                <a:off x="3531" y="3264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884" name="Line 10"/>
            <p:cNvSpPr>
              <a:spLocks noChangeShapeType="1"/>
            </p:cNvSpPr>
            <p:nvPr/>
          </p:nvSpPr>
          <p:spPr bwMode="auto">
            <a:xfrm>
              <a:off x="3170" y="3504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85" name="Line 11"/>
            <p:cNvSpPr>
              <a:spLocks noChangeShapeType="1"/>
            </p:cNvSpPr>
            <p:nvPr/>
          </p:nvSpPr>
          <p:spPr bwMode="auto">
            <a:xfrm>
              <a:off x="4082" y="3504"/>
              <a:ext cx="334" cy="48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90" name="Oval 16"/>
            <p:cNvSpPr>
              <a:spLocks noChangeArrowheads="1"/>
            </p:cNvSpPr>
            <p:nvPr/>
          </p:nvSpPr>
          <p:spPr bwMode="auto">
            <a:xfrm>
              <a:off x="4488" y="3168"/>
              <a:ext cx="96" cy="9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702067" y="1795463"/>
            <a:ext cx="3810000" cy="2590800"/>
            <a:chOff x="2928" y="1104"/>
            <a:chExt cx="2400" cy="1632"/>
          </a:xfrm>
        </p:grpSpPr>
        <p:sp>
          <p:nvSpPr>
            <p:cNvPr id="77854" name="Rectangle 18"/>
            <p:cNvSpPr>
              <a:spLocks noChangeArrowheads="1"/>
            </p:cNvSpPr>
            <p:nvPr/>
          </p:nvSpPr>
          <p:spPr bwMode="auto">
            <a:xfrm>
              <a:off x="2928" y="1104"/>
              <a:ext cx="2400" cy="1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5" name="Line 19"/>
            <p:cNvSpPr>
              <a:spLocks noChangeShapeType="1"/>
            </p:cNvSpPr>
            <p:nvPr/>
          </p:nvSpPr>
          <p:spPr bwMode="auto">
            <a:xfrm>
              <a:off x="3362" y="136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6" name="Line 20"/>
            <p:cNvSpPr>
              <a:spLocks noChangeShapeType="1"/>
            </p:cNvSpPr>
            <p:nvPr/>
          </p:nvSpPr>
          <p:spPr bwMode="auto">
            <a:xfrm>
              <a:off x="3266" y="156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7" name="Line 21"/>
            <p:cNvSpPr>
              <a:spLocks noChangeShapeType="1"/>
            </p:cNvSpPr>
            <p:nvPr/>
          </p:nvSpPr>
          <p:spPr bwMode="auto">
            <a:xfrm>
              <a:off x="3170" y="1752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8" name="Line 22"/>
            <p:cNvSpPr>
              <a:spLocks noChangeShapeType="1"/>
            </p:cNvSpPr>
            <p:nvPr/>
          </p:nvSpPr>
          <p:spPr bwMode="auto">
            <a:xfrm>
              <a:off x="3362" y="194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9" name="Line 23"/>
            <p:cNvSpPr>
              <a:spLocks noChangeShapeType="1"/>
            </p:cNvSpPr>
            <p:nvPr/>
          </p:nvSpPr>
          <p:spPr bwMode="auto">
            <a:xfrm>
              <a:off x="3266" y="2136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60" name="Line 24"/>
            <p:cNvSpPr>
              <a:spLocks noChangeShapeType="1"/>
            </p:cNvSpPr>
            <p:nvPr/>
          </p:nvSpPr>
          <p:spPr bwMode="auto">
            <a:xfrm>
              <a:off x="3170" y="232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61" name="Line 25"/>
            <p:cNvSpPr>
              <a:spLocks noChangeShapeType="1"/>
            </p:cNvSpPr>
            <p:nvPr/>
          </p:nvSpPr>
          <p:spPr bwMode="auto">
            <a:xfrm>
              <a:off x="3314" y="252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77863" name="Group 27"/>
            <p:cNvGrpSpPr>
              <a:grpSpLocks/>
            </p:cNvGrpSpPr>
            <p:nvPr/>
          </p:nvGrpSpPr>
          <p:grpSpPr bwMode="auto">
            <a:xfrm>
              <a:off x="3842" y="1512"/>
              <a:ext cx="576" cy="912"/>
              <a:chOff x="1920" y="1824"/>
              <a:chExt cx="576" cy="912"/>
            </a:xfrm>
          </p:grpSpPr>
          <p:sp>
            <p:nvSpPr>
              <p:cNvPr id="77876" name="Line 28"/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7" name="Line 29"/>
              <p:cNvSpPr>
                <a:spLocks noChangeShapeType="1"/>
              </p:cNvSpPr>
              <p:nvPr/>
            </p:nvSpPr>
            <p:spPr bwMode="auto">
              <a:xfrm>
                <a:off x="2496" y="1824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8" name="Line 30"/>
              <p:cNvSpPr>
                <a:spLocks noChangeShapeType="1"/>
              </p:cNvSpPr>
              <p:nvPr/>
            </p:nvSpPr>
            <p:spPr bwMode="auto">
              <a:xfrm flipV="1">
                <a:off x="1920" y="182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9" name="Line 31"/>
              <p:cNvSpPr>
                <a:spLocks noChangeShapeType="1"/>
              </p:cNvSpPr>
              <p:nvPr/>
            </p:nvSpPr>
            <p:spPr bwMode="auto">
              <a:xfrm flipV="1">
                <a:off x="1920" y="254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868" name="Line 36"/>
            <p:cNvSpPr>
              <a:spLocks noChangeShapeType="1"/>
            </p:cNvSpPr>
            <p:nvPr/>
          </p:nvSpPr>
          <p:spPr bwMode="auto">
            <a:xfrm>
              <a:off x="3842" y="1920"/>
              <a:ext cx="1" cy="9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86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811" y="1872"/>
                  <a:ext cx="26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869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1" y="1872"/>
                  <a:ext cx="266" cy="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870" name="Line 38"/>
            <p:cNvSpPr>
              <a:spLocks noChangeShapeType="1"/>
            </p:cNvSpPr>
            <p:nvPr/>
          </p:nvSpPr>
          <p:spPr bwMode="auto">
            <a:xfrm>
              <a:off x="4128" y="1944"/>
              <a:ext cx="912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71" name="Line 39"/>
            <p:cNvSpPr>
              <a:spLocks noChangeShapeType="1"/>
            </p:cNvSpPr>
            <p:nvPr/>
          </p:nvSpPr>
          <p:spPr bwMode="auto">
            <a:xfrm flipV="1">
              <a:off x="4418" y="1872"/>
              <a:ext cx="1" cy="9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73" name="Line 41"/>
            <p:cNvSpPr>
              <a:spLocks noChangeShapeType="1"/>
            </p:cNvSpPr>
            <p:nvPr/>
          </p:nvSpPr>
          <p:spPr bwMode="auto">
            <a:xfrm>
              <a:off x="4130" y="1944"/>
              <a:ext cx="334" cy="504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 Box 45"/>
              <p:cNvSpPr txBox="1">
                <a:spLocks noChangeArrowheads="1"/>
              </p:cNvSpPr>
              <p:nvPr/>
            </p:nvSpPr>
            <p:spPr bwMode="auto">
              <a:xfrm>
                <a:off x="2211388" y="1109991"/>
                <a:ext cx="77724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如图，均匀磁场中有一矩形载流线圈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</m:t>
                    </m:r>
                  </m:oMath>
                </a14:m>
                <a:endParaRPr lang="en-US" altLang="zh-CN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1388" y="1109991"/>
                <a:ext cx="7772400" cy="523220"/>
              </a:xfrm>
              <a:prstGeom prst="rect">
                <a:avLst/>
              </a:prstGeom>
              <a:blipFill>
                <a:blip r:embed="rId5"/>
                <a:stretch>
                  <a:fillRect l="-164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52" name="Line 53"/>
          <p:cNvSpPr>
            <a:spLocks noChangeShapeType="1"/>
          </p:cNvSpPr>
          <p:nvPr/>
        </p:nvSpPr>
        <p:spPr bwMode="auto">
          <a:xfrm flipH="1" flipV="1">
            <a:off x="9607068" y="2024061"/>
            <a:ext cx="3175" cy="5715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50" name="Line 56"/>
          <p:cNvSpPr>
            <a:spLocks noChangeShapeType="1"/>
          </p:cNvSpPr>
          <p:nvPr/>
        </p:nvSpPr>
        <p:spPr bwMode="auto">
          <a:xfrm flipH="1">
            <a:off x="9670444" y="3719514"/>
            <a:ext cx="0" cy="573741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48" name="Line 59"/>
          <p:cNvSpPr>
            <a:spLocks noChangeShapeType="1"/>
          </p:cNvSpPr>
          <p:nvPr/>
        </p:nvSpPr>
        <p:spPr bwMode="auto">
          <a:xfrm flipH="1">
            <a:off x="8619639" y="3357563"/>
            <a:ext cx="5334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8693348" y="6069807"/>
            <a:ext cx="307" cy="533400"/>
            <a:chOff x="3504" y="3744"/>
            <a:chExt cx="307" cy="336"/>
          </a:xfrm>
        </p:grpSpPr>
        <p:sp>
          <p:nvSpPr>
            <p:cNvPr id="77846" name="Line 62"/>
            <p:cNvSpPr>
              <a:spLocks noChangeShapeType="1"/>
            </p:cNvSpPr>
            <p:nvPr/>
          </p:nvSpPr>
          <p:spPr bwMode="auto">
            <a:xfrm>
              <a:off x="3504" y="3744"/>
              <a:ext cx="0" cy="2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7847" name="Object 60"/>
            <p:cNvGraphicFramePr>
              <a:graphicFrameLocks noChangeAspect="1"/>
            </p:cNvGraphicFramePr>
            <p:nvPr/>
          </p:nvGraphicFramePr>
          <p:xfrm>
            <a:off x="3534" y="3744"/>
            <a:ext cx="27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60" name="公式" r:id="rId6" imgW="190500" imgH="228600" progId="Equation.3">
                    <p:embed/>
                  </p:oleObj>
                </mc:Choice>
                <mc:Fallback>
                  <p:oleObj name="公式" r:id="rId6" imgW="190500" imgH="228600" progId="Equation.3">
                    <p:embed/>
                    <p:pic>
                      <p:nvPicPr>
                        <p:cNvPr id="7784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4" y="3744"/>
                          <a:ext cx="27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44" name="Line 65"/>
          <p:cNvSpPr>
            <a:spLocks noChangeShapeType="1"/>
          </p:cNvSpPr>
          <p:nvPr/>
        </p:nvSpPr>
        <p:spPr bwMode="auto">
          <a:xfrm flipV="1">
            <a:off x="10254767" y="4538663"/>
            <a:ext cx="0" cy="51435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42" name="Line 68"/>
          <p:cNvSpPr>
            <a:spLocks noChangeShapeType="1"/>
          </p:cNvSpPr>
          <p:nvPr/>
        </p:nvSpPr>
        <p:spPr bwMode="auto">
          <a:xfrm flipV="1">
            <a:off x="10067442" y="2633663"/>
            <a:ext cx="5334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69730" y="1833236"/>
                <a:ext cx="161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1833236"/>
                <a:ext cx="161012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5118835" y="1833236"/>
                <a:ext cx="1537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35" y="1833236"/>
                <a:ext cx="15377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2969730" y="2753380"/>
                <a:ext cx="17548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2753380"/>
                <a:ext cx="17548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8226014" y="3472130"/>
                <a:ext cx="62331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014" y="3472130"/>
                <a:ext cx="623311" cy="575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10467898" y="2265180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898" y="2265180"/>
                <a:ext cx="631583" cy="5754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9115502" y="1733245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502" y="1733245"/>
                <a:ext cx="631583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9180771" y="3786704"/>
                <a:ext cx="616258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771" y="3786704"/>
                <a:ext cx="616258" cy="5754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5138625" y="2674526"/>
                <a:ext cx="1705787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25" y="2674526"/>
                <a:ext cx="1705787" cy="575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727645" y="3748604"/>
                <a:ext cx="555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645" y="3748604"/>
                <a:ext cx="55572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697663" y="2403010"/>
                <a:ext cx="5990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663" y="2403010"/>
                <a:ext cx="59901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9972290" y="3281735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290" y="3281735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9957380" y="2094846"/>
                <a:ext cx="515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380" y="2094846"/>
                <a:ext cx="51565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9987732" y="3819853"/>
                <a:ext cx="6407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732" y="3819853"/>
                <a:ext cx="64075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9653276" y="2995940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276" y="2995940"/>
                <a:ext cx="49654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11013221" y="284065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221" y="2840659"/>
                <a:ext cx="529312" cy="5754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10628484" y="530730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484" y="5307309"/>
                <a:ext cx="529312" cy="57547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589640" y="5976105"/>
                <a:ext cx="62331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40" y="5976105"/>
                <a:ext cx="623311" cy="57547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699384" y="4481347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384" y="4481347"/>
                <a:ext cx="631583" cy="57547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9912892" y="5853551"/>
                <a:ext cx="6407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892" y="5853551"/>
                <a:ext cx="64075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9621135" y="5493186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135" y="5493186"/>
                <a:ext cx="49654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9982095" y="5100242"/>
                <a:ext cx="537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95" y="5100242"/>
                <a:ext cx="53700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10251759" y="4802021"/>
                <a:ext cx="9000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759" y="4802021"/>
                <a:ext cx="90005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7724782" y="5717741"/>
                <a:ext cx="10042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82" y="5717741"/>
                <a:ext cx="100424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2969730" y="3584968"/>
                <a:ext cx="34674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3584968"/>
                <a:ext cx="346742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3770203" y="4416556"/>
                <a:ext cx="1698735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203" y="4416556"/>
                <a:ext cx="1698735" cy="57547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772673" y="4992035"/>
                <a:ext cx="2482346" cy="1299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3" y="4992035"/>
                <a:ext cx="2482346" cy="12995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66584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 autoUpdateAnimBg="0"/>
      <p:bldP spid="77852" grpId="0" animBg="1"/>
      <p:bldP spid="77850" grpId="0" animBg="1"/>
      <p:bldP spid="77848" grpId="0" animBg="1"/>
      <p:bldP spid="77844" grpId="0" animBg="1"/>
      <p:bldP spid="77842" grpId="0" animBg="1"/>
      <p:bldP spid="4" grpId="0"/>
      <p:bldP spid="71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70950" y="367716"/>
            <a:ext cx="3840466" cy="2653018"/>
            <a:chOff x="7702067" y="1733245"/>
            <a:chExt cx="3840466" cy="2653018"/>
          </a:xfrm>
        </p:grpSpPr>
        <p:grpSp>
          <p:nvGrpSpPr>
            <p:cNvPr id="124" name="Group 17"/>
            <p:cNvGrpSpPr>
              <a:grpSpLocks/>
            </p:cNvGrpSpPr>
            <p:nvPr/>
          </p:nvGrpSpPr>
          <p:grpSpPr bwMode="auto">
            <a:xfrm>
              <a:off x="7702067" y="1795463"/>
              <a:ext cx="3810000" cy="2590800"/>
              <a:chOff x="2928" y="1104"/>
              <a:chExt cx="2400" cy="1632"/>
            </a:xfrm>
          </p:grpSpPr>
          <p:sp>
            <p:nvSpPr>
              <p:cNvPr id="125" name="Rectangle 18"/>
              <p:cNvSpPr>
                <a:spLocks noChangeArrowheads="1"/>
              </p:cNvSpPr>
              <p:nvPr/>
            </p:nvSpPr>
            <p:spPr bwMode="auto">
              <a:xfrm>
                <a:off x="2928" y="1104"/>
                <a:ext cx="2400" cy="1632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Line 19"/>
              <p:cNvSpPr>
                <a:spLocks noChangeShapeType="1"/>
              </p:cNvSpPr>
              <p:nvPr/>
            </p:nvSpPr>
            <p:spPr bwMode="auto">
              <a:xfrm>
                <a:off x="3362" y="1368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Line 20"/>
              <p:cNvSpPr>
                <a:spLocks noChangeShapeType="1"/>
              </p:cNvSpPr>
              <p:nvPr/>
            </p:nvSpPr>
            <p:spPr bwMode="auto">
              <a:xfrm>
                <a:off x="3266" y="1560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Line 21"/>
              <p:cNvSpPr>
                <a:spLocks noChangeShapeType="1"/>
              </p:cNvSpPr>
              <p:nvPr/>
            </p:nvSpPr>
            <p:spPr bwMode="auto">
              <a:xfrm>
                <a:off x="3170" y="1752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Line 22"/>
              <p:cNvSpPr>
                <a:spLocks noChangeShapeType="1"/>
              </p:cNvSpPr>
              <p:nvPr/>
            </p:nvSpPr>
            <p:spPr bwMode="auto">
              <a:xfrm>
                <a:off x="3362" y="1944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Line 23"/>
              <p:cNvSpPr>
                <a:spLocks noChangeShapeType="1"/>
              </p:cNvSpPr>
              <p:nvPr/>
            </p:nvSpPr>
            <p:spPr bwMode="auto">
              <a:xfrm>
                <a:off x="3266" y="2136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Line 24"/>
              <p:cNvSpPr>
                <a:spLocks noChangeShapeType="1"/>
              </p:cNvSpPr>
              <p:nvPr/>
            </p:nvSpPr>
            <p:spPr bwMode="auto">
              <a:xfrm>
                <a:off x="3170" y="2328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Line 25"/>
              <p:cNvSpPr>
                <a:spLocks noChangeShapeType="1"/>
              </p:cNvSpPr>
              <p:nvPr/>
            </p:nvSpPr>
            <p:spPr bwMode="auto">
              <a:xfrm>
                <a:off x="3314" y="2520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3" name="Group 27"/>
              <p:cNvGrpSpPr>
                <a:grpSpLocks/>
              </p:cNvGrpSpPr>
              <p:nvPr/>
            </p:nvGrpSpPr>
            <p:grpSpPr bwMode="auto">
              <a:xfrm>
                <a:off x="3842" y="1512"/>
                <a:ext cx="576" cy="912"/>
                <a:chOff x="1920" y="1824"/>
                <a:chExt cx="576" cy="912"/>
              </a:xfrm>
            </p:grpSpPr>
            <p:sp>
              <p:nvSpPr>
                <p:cNvPr id="139" name="Line 28"/>
                <p:cNvSpPr>
                  <a:spLocks noChangeShapeType="1"/>
                </p:cNvSpPr>
                <p:nvPr/>
              </p:nvSpPr>
              <p:spPr bwMode="auto">
                <a:xfrm>
                  <a:off x="1920" y="2016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Line 29"/>
                <p:cNvSpPr>
                  <a:spLocks noChangeShapeType="1"/>
                </p:cNvSpPr>
                <p:nvPr/>
              </p:nvSpPr>
              <p:spPr bwMode="auto">
                <a:xfrm>
                  <a:off x="2496" y="1824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920" y="1824"/>
                  <a:ext cx="576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920" y="2544"/>
                  <a:ext cx="576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4" name="Line 36"/>
              <p:cNvSpPr>
                <a:spLocks noChangeShapeType="1"/>
              </p:cNvSpPr>
              <p:nvPr/>
            </p:nvSpPr>
            <p:spPr bwMode="auto">
              <a:xfrm>
                <a:off x="3842" y="1920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1" y="1872"/>
                    <a:ext cx="26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altLang="zh-CN" sz="2800" i="1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5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11" y="1872"/>
                    <a:ext cx="266" cy="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6" name="Line 38"/>
              <p:cNvSpPr>
                <a:spLocks noChangeShapeType="1"/>
              </p:cNvSpPr>
              <p:nvPr/>
            </p:nvSpPr>
            <p:spPr bwMode="auto">
              <a:xfrm>
                <a:off x="4128" y="1944"/>
                <a:ext cx="912" cy="0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Line 39"/>
              <p:cNvSpPr>
                <a:spLocks noChangeShapeType="1"/>
              </p:cNvSpPr>
              <p:nvPr/>
            </p:nvSpPr>
            <p:spPr bwMode="auto">
              <a:xfrm flipV="1">
                <a:off x="4418" y="1872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Line 41"/>
              <p:cNvSpPr>
                <a:spLocks noChangeShapeType="1"/>
              </p:cNvSpPr>
              <p:nvPr/>
            </p:nvSpPr>
            <p:spPr bwMode="auto">
              <a:xfrm>
                <a:off x="4130" y="1944"/>
                <a:ext cx="334" cy="50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3" name="Line 53"/>
            <p:cNvSpPr>
              <a:spLocks noChangeShapeType="1"/>
            </p:cNvSpPr>
            <p:nvPr/>
          </p:nvSpPr>
          <p:spPr bwMode="auto">
            <a:xfrm flipH="1" flipV="1">
              <a:off x="9607068" y="2024061"/>
              <a:ext cx="3175" cy="5715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4" name="Line 56"/>
            <p:cNvSpPr>
              <a:spLocks noChangeShapeType="1"/>
            </p:cNvSpPr>
            <p:nvPr/>
          </p:nvSpPr>
          <p:spPr bwMode="auto">
            <a:xfrm flipH="1">
              <a:off x="9670444" y="3719514"/>
              <a:ext cx="0" cy="573741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5" name="Line 59"/>
            <p:cNvSpPr>
              <a:spLocks noChangeShapeType="1"/>
            </p:cNvSpPr>
            <p:nvPr/>
          </p:nvSpPr>
          <p:spPr bwMode="auto">
            <a:xfrm flipH="1">
              <a:off x="8619639" y="3357563"/>
              <a:ext cx="533400" cy="3048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6" name="Line 68"/>
            <p:cNvSpPr>
              <a:spLocks noChangeShapeType="1"/>
            </p:cNvSpPr>
            <p:nvPr/>
          </p:nvSpPr>
          <p:spPr bwMode="auto">
            <a:xfrm flipV="1">
              <a:off x="10067442" y="2633663"/>
              <a:ext cx="533400" cy="3048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8226014" y="3472130"/>
                  <a:ext cx="623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014" y="3472130"/>
                  <a:ext cx="623311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10467898" y="2265180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矩形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898" y="2265180"/>
                  <a:ext cx="631583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9115502" y="1733245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矩形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5502" y="1733245"/>
                  <a:ext cx="631583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/>
                <p:cNvSpPr/>
                <p:nvPr/>
              </p:nvSpPr>
              <p:spPr>
                <a:xfrm>
                  <a:off x="9180771" y="3786704"/>
                  <a:ext cx="61625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矩形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771" y="3786704"/>
                  <a:ext cx="616258" cy="575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/>
                <p:cNvSpPr/>
                <p:nvPr/>
              </p:nvSpPr>
              <p:spPr>
                <a:xfrm>
                  <a:off x="8727645" y="3748604"/>
                  <a:ext cx="5557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1" name="矩形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645" y="3748604"/>
                  <a:ext cx="55572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/>
                <p:cNvSpPr/>
                <p:nvPr/>
              </p:nvSpPr>
              <p:spPr>
                <a:xfrm>
                  <a:off x="8697663" y="2403010"/>
                  <a:ext cx="5990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2" name="矩形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663" y="2403010"/>
                  <a:ext cx="5990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/>
                <p:cNvSpPr/>
                <p:nvPr/>
              </p:nvSpPr>
              <p:spPr>
                <a:xfrm>
                  <a:off x="9972290" y="3281735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3" name="矩形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290" y="3281735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/>
                <p:cNvSpPr/>
                <p:nvPr/>
              </p:nvSpPr>
              <p:spPr>
                <a:xfrm>
                  <a:off x="9957380" y="209484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4" name="矩形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380" y="2094846"/>
                  <a:ext cx="51565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/>
                <p:cNvSpPr/>
                <p:nvPr/>
              </p:nvSpPr>
              <p:spPr>
                <a:xfrm>
                  <a:off x="9987732" y="3819853"/>
                  <a:ext cx="6407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矩形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7732" y="3819853"/>
                  <a:ext cx="64075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/>
                <p:cNvSpPr/>
                <p:nvPr/>
              </p:nvSpPr>
              <p:spPr>
                <a:xfrm>
                  <a:off x="9653276" y="2995940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矩形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276" y="2995940"/>
                  <a:ext cx="49654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矩形 156"/>
                <p:cNvSpPr/>
                <p:nvPr/>
              </p:nvSpPr>
              <p:spPr>
                <a:xfrm>
                  <a:off x="11013221" y="284065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矩形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3221" y="2840659"/>
                  <a:ext cx="529312" cy="575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7320697" y="757222"/>
            <a:ext cx="3810000" cy="2088624"/>
            <a:chOff x="7702067" y="4514583"/>
            <a:chExt cx="3810000" cy="2088624"/>
          </a:xfrm>
        </p:grpSpPr>
        <p:grpSp>
          <p:nvGrpSpPr>
            <p:cNvPr id="159" name="Group 2"/>
            <p:cNvGrpSpPr>
              <a:grpSpLocks/>
            </p:cNvGrpSpPr>
            <p:nvPr/>
          </p:nvGrpSpPr>
          <p:grpSpPr bwMode="auto">
            <a:xfrm>
              <a:off x="7702067" y="4538663"/>
              <a:ext cx="3810000" cy="1981200"/>
              <a:chOff x="2928" y="2832"/>
              <a:chExt cx="2400" cy="1248"/>
            </a:xfrm>
          </p:grpSpPr>
          <p:sp>
            <p:nvSpPr>
              <p:cNvPr id="160" name="Rectangle 3"/>
              <p:cNvSpPr>
                <a:spLocks noChangeArrowheads="1"/>
              </p:cNvSpPr>
              <p:nvPr/>
            </p:nvSpPr>
            <p:spPr bwMode="auto">
              <a:xfrm>
                <a:off x="2928" y="2832"/>
                <a:ext cx="2400" cy="124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1" name="Group 6"/>
              <p:cNvGrpSpPr>
                <a:grpSpLocks/>
              </p:cNvGrpSpPr>
              <p:nvPr/>
            </p:nvGrpSpPr>
            <p:grpSpPr bwMode="auto">
              <a:xfrm>
                <a:off x="3504" y="3168"/>
                <a:ext cx="1035" cy="634"/>
                <a:chOff x="3504" y="3168"/>
                <a:chExt cx="1035" cy="634"/>
              </a:xfrm>
            </p:grpSpPr>
            <p:sp>
              <p:nvSpPr>
                <p:cNvPr id="165" name="Oval 7"/>
                <p:cNvSpPr>
                  <a:spLocks noChangeArrowheads="1"/>
                </p:cNvSpPr>
                <p:nvPr/>
              </p:nvSpPr>
              <p:spPr bwMode="auto">
                <a:xfrm>
                  <a:off x="3504" y="3696"/>
                  <a:ext cx="96" cy="96"/>
                </a:xfrm>
                <a:prstGeom prst="ellips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531" y="3168"/>
                  <a:ext cx="1008" cy="53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531" y="3264"/>
                  <a:ext cx="1008" cy="53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2" name="Line 10"/>
              <p:cNvSpPr>
                <a:spLocks noChangeShapeType="1"/>
              </p:cNvSpPr>
              <p:nvPr/>
            </p:nvSpPr>
            <p:spPr bwMode="auto">
              <a:xfrm>
                <a:off x="3170" y="350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Line 11"/>
              <p:cNvSpPr>
                <a:spLocks noChangeShapeType="1"/>
              </p:cNvSpPr>
              <p:nvPr/>
            </p:nvSpPr>
            <p:spPr bwMode="auto">
              <a:xfrm>
                <a:off x="4082" y="3504"/>
                <a:ext cx="334" cy="48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4488" y="3168"/>
                <a:ext cx="96" cy="96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Group 61"/>
            <p:cNvGrpSpPr>
              <a:grpSpLocks/>
            </p:cNvGrpSpPr>
            <p:nvPr/>
          </p:nvGrpSpPr>
          <p:grpSpPr bwMode="auto">
            <a:xfrm>
              <a:off x="8693348" y="6069807"/>
              <a:ext cx="307" cy="533400"/>
              <a:chOff x="3504" y="3744"/>
              <a:chExt cx="307" cy="336"/>
            </a:xfrm>
          </p:grpSpPr>
          <p:sp>
            <p:nvSpPr>
              <p:cNvPr id="169" name="Line 62"/>
              <p:cNvSpPr>
                <a:spLocks noChangeShapeType="1"/>
              </p:cNvSpPr>
              <p:nvPr/>
            </p:nvSpPr>
            <p:spPr bwMode="auto">
              <a:xfrm>
                <a:off x="3504" y="3744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0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3534" y="3744"/>
                  <a:ext cx="277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1384" name="公式" r:id="rId17" imgW="190500" imgH="228600" progId="Equation.3">
                          <p:embed/>
                        </p:oleObj>
                      </mc:Choice>
                      <mc:Fallback>
                        <p:oleObj name="公式" r:id="rId17" imgW="190500" imgH="228600" progId="Equation.3">
                          <p:embed/>
                          <p:pic>
                            <p:nvPicPr>
                              <p:cNvPr id="170" name="Object 6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34" y="3744"/>
                                <a:ext cx="277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0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3534" y="3744"/>
                  <a:ext cx="277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9236" name="公式" r:id="rId19" imgW="190500" imgH="228600" progId="Equation.3">
                          <p:embed/>
                        </p:oleObj>
                      </mc:Choice>
                      <mc:Fallback>
                        <p:oleObj name="公式" r:id="rId19" imgW="190500" imgH="228600" progId="Equation.3">
                          <p:embed/>
                          <p:pic>
                            <p:nvPicPr>
                              <p:cNvPr id="77847" name="Object 6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34" y="3744"/>
                                <a:ext cx="277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V="1">
              <a:off x="10254767" y="4538663"/>
              <a:ext cx="0" cy="51435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矩形 171"/>
                <p:cNvSpPr/>
                <p:nvPr/>
              </p:nvSpPr>
              <p:spPr>
                <a:xfrm>
                  <a:off x="10628484" y="530730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矩形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8484" y="5307309"/>
                  <a:ext cx="529312" cy="57547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/>
                <p:cNvSpPr/>
                <p:nvPr/>
              </p:nvSpPr>
              <p:spPr>
                <a:xfrm>
                  <a:off x="8589640" y="5976105"/>
                  <a:ext cx="623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矩形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9640" y="5976105"/>
                  <a:ext cx="623311" cy="57547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矩形 173"/>
                <p:cNvSpPr/>
                <p:nvPr/>
              </p:nvSpPr>
              <p:spPr>
                <a:xfrm>
                  <a:off x="9745503" y="4514583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矩形 1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503" y="4514583"/>
                  <a:ext cx="631583" cy="57547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矩形 174"/>
                <p:cNvSpPr/>
                <p:nvPr/>
              </p:nvSpPr>
              <p:spPr>
                <a:xfrm>
                  <a:off x="9912892" y="5853551"/>
                  <a:ext cx="6407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矩形 1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892" y="5853551"/>
                  <a:ext cx="640752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 175"/>
                <p:cNvSpPr/>
                <p:nvPr/>
              </p:nvSpPr>
              <p:spPr>
                <a:xfrm>
                  <a:off x="9621135" y="549318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矩形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135" y="5493186"/>
                  <a:ext cx="496546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矩形 176"/>
                <p:cNvSpPr/>
                <p:nvPr/>
              </p:nvSpPr>
              <p:spPr>
                <a:xfrm>
                  <a:off x="9982095" y="5100242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矩形 1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095" y="5100242"/>
                  <a:ext cx="537006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矩形 177"/>
                <p:cNvSpPr/>
                <p:nvPr/>
              </p:nvSpPr>
              <p:spPr>
                <a:xfrm>
                  <a:off x="10251759" y="4802021"/>
                  <a:ext cx="9000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8" name="矩形 1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1759" y="4802021"/>
                  <a:ext cx="90005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矩形 178"/>
                <p:cNvSpPr/>
                <p:nvPr/>
              </p:nvSpPr>
              <p:spPr>
                <a:xfrm>
                  <a:off x="7724782" y="5717741"/>
                  <a:ext cx="1004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9" name="矩形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782" y="5717741"/>
                  <a:ext cx="1004249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2595270" y="3561774"/>
                <a:ext cx="161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270" y="3561774"/>
                <a:ext cx="161012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4744375" y="3561774"/>
                <a:ext cx="1537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75" y="3561774"/>
                <a:ext cx="153772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6496328" y="3525354"/>
                <a:ext cx="2581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28" y="3525354"/>
                <a:ext cx="258173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矩形 183"/>
              <p:cNvSpPr/>
              <p:nvPr/>
            </p:nvSpPr>
            <p:spPr>
              <a:xfrm>
                <a:off x="8718009" y="3525354"/>
                <a:ext cx="24631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4" name="矩形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009" y="3525354"/>
                <a:ext cx="246317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矩形 184"/>
              <p:cNvSpPr/>
              <p:nvPr/>
            </p:nvSpPr>
            <p:spPr>
              <a:xfrm>
                <a:off x="3019996" y="4417989"/>
                <a:ext cx="2510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5" name="矩形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996" y="4417989"/>
                <a:ext cx="2510559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/>
              <p:cNvSpPr/>
              <p:nvPr/>
            </p:nvSpPr>
            <p:spPr>
              <a:xfrm>
                <a:off x="6103163" y="4409331"/>
                <a:ext cx="241822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63" y="4409331"/>
                <a:ext cx="2418226" cy="57547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/>
              <p:cNvSpPr/>
              <p:nvPr/>
            </p:nvSpPr>
            <p:spPr>
              <a:xfrm>
                <a:off x="8499088" y="4371348"/>
                <a:ext cx="1730089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8" name="矩形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088" y="4371348"/>
                <a:ext cx="1730089" cy="57547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2966002" y="5292400"/>
            <a:ext cx="8175625" cy="575479"/>
            <a:chOff x="2966002" y="5292400"/>
            <a:chExt cx="8175625" cy="575479"/>
          </a:xfrm>
        </p:grpSpPr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2966002" y="5344004"/>
              <a:ext cx="8175625" cy="523875"/>
              <a:chOff x="336" y="3617"/>
              <a:chExt cx="5150" cy="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882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" y="3617"/>
                    <a:ext cx="165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线圈有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匝时</a:t>
                    </a:r>
                  </a:p>
                </p:txBody>
              </p:sp>
            </mc:Choice>
            <mc:Fallback xmlns="">
              <p:sp>
                <p:nvSpPr>
                  <p:cNvPr id="79882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6" y="3617"/>
                    <a:ext cx="1650" cy="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895" t="-12791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883" name="Text Box 71"/>
              <p:cNvSpPr txBox="1">
                <a:spLocks noChangeArrowheads="1"/>
              </p:cNvSpPr>
              <p:nvPr/>
            </p:nvSpPr>
            <p:spPr bwMode="auto">
              <a:xfrm>
                <a:off x="3278" y="3620"/>
                <a:ext cx="22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（适用于任意线圈）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矩形 188"/>
                <p:cNvSpPr/>
                <p:nvPr/>
              </p:nvSpPr>
              <p:spPr>
                <a:xfrm>
                  <a:off x="5073941" y="5292400"/>
                  <a:ext cx="2681119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𝑁𝐼𝑆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矩形 1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941" y="5292400"/>
                  <a:ext cx="2681119" cy="57547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28670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184" grpId="0"/>
      <p:bldP spid="185" grpId="0"/>
      <p:bldP spid="187" grpId="0"/>
      <p:bldP spid="1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2" name="Rectangle 40"/>
          <p:cNvSpPr>
            <a:spLocks noChangeArrowheads="1"/>
          </p:cNvSpPr>
          <p:nvPr/>
        </p:nvSpPr>
        <p:spPr bwMode="auto">
          <a:xfrm>
            <a:off x="2871306" y="5352434"/>
            <a:ext cx="2882929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90343" y="2769569"/>
            <a:ext cx="3444875" cy="3116265"/>
            <a:chOff x="2790343" y="2769569"/>
            <a:chExt cx="3444875" cy="3116265"/>
          </a:xfrm>
        </p:grpSpPr>
        <p:sp>
          <p:nvSpPr>
            <p:cNvPr id="81945" name="Text Box 43"/>
            <p:cNvSpPr txBox="1">
              <a:spLocks noChangeArrowheads="1"/>
            </p:cNvSpPr>
            <p:nvPr/>
          </p:nvSpPr>
          <p:spPr bwMode="auto">
            <a:xfrm>
              <a:off x="2790343" y="2769569"/>
              <a:ext cx="3444875" cy="267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+   +    +    +    +    +    +   +    +    +    +    +    +   +    +    +    +    +   +   +    +    +    + </a:t>
              </a:r>
              <a:r>
                <a:rPr lang="zh-CN" altLang="en-US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  +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       </a:t>
              </a:r>
            </a:p>
          </p:txBody>
        </p:sp>
        <p:sp>
          <p:nvSpPr>
            <p:cNvPr id="81943" name="Rectangle 41"/>
            <p:cNvSpPr>
              <a:spLocks noChangeArrowheads="1"/>
            </p:cNvSpPr>
            <p:nvPr/>
          </p:nvSpPr>
          <p:spPr bwMode="auto">
            <a:xfrm>
              <a:off x="2795106" y="2990232"/>
              <a:ext cx="3048000" cy="289560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81946" name="AutoShape 44"/>
          <p:cNvSpPr>
            <a:spLocks noChangeArrowheads="1"/>
          </p:cNvSpPr>
          <p:nvPr/>
        </p:nvSpPr>
        <p:spPr bwMode="auto">
          <a:xfrm>
            <a:off x="3861906" y="3447432"/>
            <a:ext cx="1066800" cy="1371601"/>
          </a:xfrm>
          <a:prstGeom prst="bevel">
            <a:avLst>
              <a:gd name="adj" fmla="val 4463"/>
            </a:avLst>
          </a:prstGeom>
          <a:noFill/>
          <a:ln w="19050">
            <a:solidFill>
              <a:srgbClr val="99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47" name="Text Box 45"/>
              <p:cNvSpPr txBox="1">
                <a:spLocks noChangeArrowheads="1"/>
              </p:cNvSpPr>
              <p:nvPr/>
            </p:nvSpPr>
            <p:spPr bwMode="auto">
              <a:xfrm>
                <a:off x="3422168" y="3371232"/>
                <a:ext cx="4222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194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2168" y="3371232"/>
                <a:ext cx="422275" cy="52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49" name="Line 47"/>
          <p:cNvSpPr>
            <a:spLocks noChangeShapeType="1"/>
          </p:cNvSpPr>
          <p:nvPr/>
        </p:nvSpPr>
        <p:spPr bwMode="auto">
          <a:xfrm flipV="1">
            <a:off x="4395306" y="2990232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0" name="Line 48"/>
          <p:cNvSpPr>
            <a:spLocks noChangeShapeType="1"/>
          </p:cNvSpPr>
          <p:nvPr/>
        </p:nvSpPr>
        <p:spPr bwMode="auto">
          <a:xfrm>
            <a:off x="4395306" y="4819034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1" name="Line 49"/>
          <p:cNvSpPr>
            <a:spLocks noChangeShapeType="1"/>
          </p:cNvSpPr>
          <p:nvPr/>
        </p:nvSpPr>
        <p:spPr bwMode="auto">
          <a:xfrm flipH="1">
            <a:off x="3404706" y="4209433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2" name="Line 50"/>
          <p:cNvSpPr>
            <a:spLocks noChangeShapeType="1"/>
          </p:cNvSpPr>
          <p:nvPr/>
        </p:nvSpPr>
        <p:spPr bwMode="auto">
          <a:xfrm>
            <a:off x="4928706" y="4209433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41" name="AutoShape 52"/>
          <p:cNvSpPr>
            <a:spLocks noChangeArrowheads="1"/>
          </p:cNvSpPr>
          <p:nvPr/>
        </p:nvSpPr>
        <p:spPr bwMode="auto">
          <a:xfrm>
            <a:off x="3785706" y="3523632"/>
            <a:ext cx="152400" cy="304800"/>
          </a:xfrm>
          <a:prstGeom prst="upArrow">
            <a:avLst>
              <a:gd name="adj1" fmla="val 50000"/>
              <a:gd name="adj2" fmla="val 130000"/>
            </a:avLst>
          </a:prstGeom>
          <a:gradFill rotWithShape="0">
            <a:gsLst>
              <a:gs pos="0">
                <a:srgbClr val="0000FF"/>
              </a:gs>
              <a:gs pos="100000">
                <a:srgbClr val="FFFFFF"/>
              </a:gs>
            </a:gsLst>
            <a:lin ang="5400000" scaled="1"/>
          </a:gra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3214205" y="2269023"/>
            <a:ext cx="22860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稳定平衡</a:t>
            </a:r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5919306" y="2269023"/>
            <a:ext cx="23622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不稳定平衡</a:t>
            </a:r>
          </a:p>
        </p:txBody>
      </p:sp>
      <p:grpSp>
        <p:nvGrpSpPr>
          <p:cNvPr id="81929" name="Group 68"/>
          <p:cNvGrpSpPr>
            <a:grpSpLocks/>
          </p:cNvGrpSpPr>
          <p:nvPr/>
        </p:nvGrpSpPr>
        <p:grpSpPr bwMode="auto">
          <a:xfrm>
            <a:off x="2795105" y="362710"/>
            <a:ext cx="1752600" cy="838200"/>
            <a:chOff x="672" y="432"/>
            <a:chExt cx="1104" cy="528"/>
          </a:xfrm>
        </p:grpSpPr>
        <p:sp>
          <p:nvSpPr>
            <p:cNvPr id="58" name="AutoShape 58"/>
            <p:cNvSpPr>
              <a:spLocks noChangeArrowheads="1"/>
            </p:cNvSpPr>
            <p:nvPr/>
          </p:nvSpPr>
          <p:spPr bwMode="auto">
            <a:xfrm>
              <a:off x="672" y="432"/>
              <a:ext cx="1104" cy="528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339933"/>
              </a:outerShdw>
            </a:effectLst>
          </p:spPr>
          <p:txBody>
            <a:bodyPr wrap="none" anchor="ctr"/>
            <a:lstStyle/>
            <a:p>
              <a:pPr algn="just" eaLnBrk="1" hangingPunct="1">
                <a:defRPr/>
              </a:pPr>
              <a:endParaRPr kumimoji="1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1939" name="Text Box 59"/>
            <p:cNvSpPr txBox="1">
              <a:spLocks noChangeArrowheads="1"/>
            </p:cNvSpPr>
            <p:nvPr/>
          </p:nvSpPr>
          <p:spPr bwMode="auto">
            <a:xfrm>
              <a:off x="816" y="528"/>
              <a:ext cx="86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讨  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935" name="Text Box 61"/>
              <p:cNvSpPr txBox="1">
                <a:spLocks noChangeArrowheads="1"/>
              </p:cNvSpPr>
              <p:nvPr/>
            </p:nvSpPr>
            <p:spPr bwMode="auto">
              <a:xfrm>
                <a:off x="2718905" y="1378918"/>
                <a:ext cx="3581400" cy="57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1）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方向与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相同</a:t>
                </a:r>
              </a:p>
            </p:txBody>
          </p:sp>
        </mc:Choice>
        <mc:Fallback xmlns="">
          <p:sp>
            <p:nvSpPr>
              <p:cNvPr id="81935" name="Text 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8905" y="1378918"/>
                <a:ext cx="3581400" cy="575479"/>
              </a:xfrm>
              <a:prstGeom prst="rect">
                <a:avLst/>
              </a:prstGeom>
              <a:blipFill>
                <a:blip r:embed="rId5"/>
                <a:stretch>
                  <a:fillRect l="-3401"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Box 64"/>
          <p:cNvSpPr txBox="1">
            <a:spLocks noChangeArrowheads="1"/>
          </p:cNvSpPr>
          <p:nvPr/>
        </p:nvSpPr>
        <p:spPr bwMode="auto">
          <a:xfrm>
            <a:off x="6097106" y="1354414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2）方向相反</a:t>
            </a:r>
          </a:p>
        </p:txBody>
      </p:sp>
      <p:sp>
        <p:nvSpPr>
          <p:cNvPr id="65" name="Text Box 65"/>
          <p:cNvSpPr txBox="1">
            <a:spLocks noChangeArrowheads="1"/>
          </p:cNvSpPr>
          <p:nvPr/>
        </p:nvSpPr>
        <p:spPr bwMode="auto">
          <a:xfrm>
            <a:off x="8586305" y="13544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3）方向垂直</a:t>
            </a:r>
          </a:p>
        </p:txBody>
      </p:sp>
      <p:sp>
        <p:nvSpPr>
          <p:cNvPr id="67" name="Text Box 67"/>
          <p:cNvSpPr txBox="1">
            <a:spLocks noChangeArrowheads="1"/>
          </p:cNvSpPr>
          <p:nvPr/>
        </p:nvSpPr>
        <p:spPr bwMode="auto">
          <a:xfrm>
            <a:off x="8687353" y="2256012"/>
            <a:ext cx="22098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力矩最大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144217" y="4538030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7" y="4538030"/>
                <a:ext cx="529312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420400" y="4158769"/>
                <a:ext cx="51770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00" y="4158769"/>
                <a:ext cx="517706" cy="575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871306" y="5333380"/>
                <a:ext cx="129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06" y="5333380"/>
                <a:ext cx="12972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512991" y="5330641"/>
                <a:ext cx="1265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91" y="5330641"/>
                <a:ext cx="126502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5906633" y="2655267"/>
            <a:ext cx="2563786" cy="3230563"/>
            <a:chOff x="5906633" y="2655267"/>
            <a:chExt cx="2563786" cy="3230563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5919306" y="2655267"/>
              <a:ext cx="2551113" cy="3230563"/>
              <a:chOff x="2208" y="1901"/>
              <a:chExt cx="1607" cy="2035"/>
            </a:xfrm>
          </p:grpSpPr>
          <p:grpSp>
            <p:nvGrpSpPr>
              <p:cNvPr id="81954" name="Group 24"/>
              <p:cNvGrpSpPr>
                <a:grpSpLocks/>
              </p:cNvGrpSpPr>
              <p:nvPr/>
            </p:nvGrpSpPr>
            <p:grpSpPr bwMode="auto">
              <a:xfrm>
                <a:off x="2208" y="1901"/>
                <a:ext cx="1607" cy="2035"/>
                <a:chOff x="2208" y="1901"/>
                <a:chExt cx="1607" cy="2035"/>
              </a:xfrm>
            </p:grpSpPr>
            <p:grpSp>
              <p:nvGrpSpPr>
                <p:cNvPr id="81956" name="Group 25"/>
                <p:cNvGrpSpPr>
                  <a:grpSpLocks/>
                </p:cNvGrpSpPr>
                <p:nvPr/>
              </p:nvGrpSpPr>
              <p:grpSpPr bwMode="auto">
                <a:xfrm>
                  <a:off x="2208" y="1901"/>
                  <a:ext cx="1607" cy="2035"/>
                  <a:chOff x="2208" y="1901"/>
                  <a:chExt cx="1607" cy="2035"/>
                </a:xfrm>
              </p:grpSpPr>
              <p:sp>
                <p:nvSpPr>
                  <p:cNvPr id="8196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2112"/>
                    <a:ext cx="1488" cy="1824"/>
                  </a:xfrm>
                  <a:prstGeom prst="rect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7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4" y="1901"/>
                    <a:ext cx="1601" cy="16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50000"/>
                      </a:lnSpc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.     .     .     .     .     .     .     .     .     .     .     .     .     .     .     .     .     .     </a:t>
                    </a:r>
                    <a:r>
                      <a:rPr lang="zh-CN" altLang="en-US" sz="2800" dirty="0">
                        <a:solidFill>
                          <a:srgbClr val="0000FF"/>
                        </a:solidFill>
                        <a:ea typeface="微软雅黑" panose="020B0503020204020204" pitchFamily="34" charset="-122"/>
                      </a:rPr>
                      <a:t>.     .</a:t>
                    </a: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1957" name="Group 28"/>
                <p:cNvGrpSpPr>
                  <a:grpSpLocks/>
                </p:cNvGrpSpPr>
                <p:nvPr/>
              </p:nvGrpSpPr>
              <p:grpSpPr bwMode="auto">
                <a:xfrm>
                  <a:off x="2592" y="2496"/>
                  <a:ext cx="576" cy="768"/>
                  <a:chOff x="2592" y="2448"/>
                  <a:chExt cx="576" cy="768"/>
                </a:xfrm>
              </p:grpSpPr>
              <p:sp>
                <p:nvSpPr>
                  <p:cNvPr id="819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592" y="284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2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28" y="284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2448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4" name="Line 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80" y="2928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81958" name="AutoShape 34"/>
                <p:cNvSpPr>
                  <a:spLocks noChangeArrowheads="1"/>
                </p:cNvSpPr>
                <p:nvPr/>
              </p:nvSpPr>
              <p:spPr bwMode="auto">
                <a:xfrm>
                  <a:off x="2544" y="2448"/>
                  <a:ext cx="672" cy="864"/>
                </a:xfrm>
                <a:prstGeom prst="bevel">
                  <a:avLst>
                    <a:gd name="adj" fmla="val 4463"/>
                  </a:avLst>
                </a:prstGeom>
                <a:noFill/>
                <a:ln w="19050">
                  <a:solidFill>
                    <a:srgbClr val="9966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959" name="Text Box 3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7" y="2448"/>
                      <a:ext cx="266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altLang="zh-CN" sz="2800" i="1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959" name="Text Box 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267" y="2448"/>
                      <a:ext cx="266" cy="3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1955" name="AutoShape 37"/>
              <p:cNvSpPr>
                <a:spLocks noChangeArrowheads="1"/>
              </p:cNvSpPr>
              <p:nvPr/>
            </p:nvSpPr>
            <p:spPr bwMode="auto">
              <a:xfrm>
                <a:off x="2496" y="2544"/>
                <a:ext cx="96" cy="192"/>
              </a:xfrm>
              <a:prstGeom prst="upArrow">
                <a:avLst>
                  <a:gd name="adj1" fmla="val 50000"/>
                  <a:gd name="adj2" fmla="val 130000"/>
                </a:avLst>
              </a:prstGeom>
              <a:gradFill rotWithShape="0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906633" y="3680548"/>
              <a:ext cx="2458799" cy="2173313"/>
              <a:chOff x="5906633" y="3680548"/>
              <a:chExt cx="2458799" cy="21733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/>
                  <p:cNvSpPr/>
                  <p:nvPr/>
                </p:nvSpPr>
                <p:spPr>
                  <a:xfrm>
                    <a:off x="7630413" y="4542233"/>
                    <a:ext cx="529312" cy="5754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altLang="zh-CN" sz="2800" i="1" smtClean="0">
                                  <a:solidFill>
                                    <a:srgbClr val="FF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800" dirty="0">
                      <a:solidFill>
                        <a:srgbClr val="FF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矩形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13" y="4542233"/>
                    <a:ext cx="529312" cy="57547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/>
                  <p:cNvSpPr/>
                  <p:nvPr/>
                </p:nvSpPr>
                <p:spPr>
                  <a:xfrm>
                    <a:off x="6516356" y="3680548"/>
                    <a:ext cx="517706" cy="5754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矩形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356" y="3680548"/>
                    <a:ext cx="517706" cy="57547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矩形 76"/>
                  <p:cNvSpPr/>
                  <p:nvPr/>
                </p:nvSpPr>
                <p:spPr>
                  <a:xfrm>
                    <a:off x="5906633" y="5320118"/>
                    <a:ext cx="118468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矩形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6633" y="5320118"/>
                    <a:ext cx="1184683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矩形 78"/>
                  <p:cNvSpPr/>
                  <p:nvPr/>
                </p:nvSpPr>
                <p:spPr>
                  <a:xfrm>
                    <a:off x="7100406" y="5330641"/>
                    <a:ext cx="126502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矩形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0406" y="5330641"/>
                    <a:ext cx="1265026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组合 6"/>
          <p:cNvGrpSpPr/>
          <p:nvPr/>
        </p:nvGrpSpPr>
        <p:grpSpPr>
          <a:xfrm>
            <a:off x="8400045" y="2990229"/>
            <a:ext cx="3113482" cy="2895600"/>
            <a:chOff x="8400045" y="2990229"/>
            <a:chExt cx="3113482" cy="2895600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8433904" y="2990229"/>
              <a:ext cx="2986089" cy="2895600"/>
              <a:chOff x="3744" y="2112"/>
              <a:chExt cx="1728" cy="1824"/>
            </a:xfrm>
          </p:grpSpPr>
          <p:grpSp>
            <p:nvGrpSpPr>
              <p:cNvPr id="81968" name="Group 3"/>
              <p:cNvGrpSpPr>
                <a:grpSpLocks/>
              </p:cNvGrpSpPr>
              <p:nvPr/>
            </p:nvGrpSpPr>
            <p:grpSpPr bwMode="auto">
              <a:xfrm>
                <a:off x="3744" y="2112"/>
                <a:ext cx="1728" cy="1824"/>
                <a:chOff x="3744" y="2112"/>
                <a:chExt cx="1728" cy="1824"/>
              </a:xfrm>
            </p:grpSpPr>
            <p:sp>
              <p:nvSpPr>
                <p:cNvPr id="81970" name="Rectangle 4"/>
                <p:cNvSpPr>
                  <a:spLocks noChangeArrowheads="1"/>
                </p:cNvSpPr>
                <p:nvPr/>
              </p:nvSpPr>
              <p:spPr bwMode="auto">
                <a:xfrm>
                  <a:off x="3744" y="2112"/>
                  <a:ext cx="1728" cy="1824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1" name="Line 5"/>
                <p:cNvSpPr>
                  <a:spLocks noChangeShapeType="1"/>
                </p:cNvSpPr>
                <p:nvPr/>
              </p:nvSpPr>
              <p:spPr bwMode="auto">
                <a:xfrm>
                  <a:off x="3840" y="225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2" name="Line 6"/>
                <p:cNvSpPr>
                  <a:spLocks noChangeShapeType="1"/>
                </p:cNvSpPr>
                <p:nvPr/>
              </p:nvSpPr>
              <p:spPr bwMode="auto">
                <a:xfrm>
                  <a:off x="3840" y="249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3" name="Line 7"/>
                <p:cNvSpPr>
                  <a:spLocks noChangeShapeType="1"/>
                </p:cNvSpPr>
                <p:nvPr/>
              </p:nvSpPr>
              <p:spPr bwMode="auto">
                <a:xfrm>
                  <a:off x="3840" y="273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4" name="Line 8"/>
                <p:cNvSpPr>
                  <a:spLocks noChangeShapeType="1"/>
                </p:cNvSpPr>
                <p:nvPr/>
              </p:nvSpPr>
              <p:spPr bwMode="auto">
                <a:xfrm>
                  <a:off x="3840" y="297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5" name="Line 9"/>
                <p:cNvSpPr>
                  <a:spLocks noChangeShapeType="1"/>
                </p:cNvSpPr>
                <p:nvPr/>
              </p:nvSpPr>
              <p:spPr bwMode="auto">
                <a:xfrm>
                  <a:off x="3840" y="3168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6" name="Line 10"/>
                <p:cNvSpPr>
                  <a:spLocks noChangeShapeType="1"/>
                </p:cNvSpPr>
                <p:nvPr/>
              </p:nvSpPr>
              <p:spPr bwMode="auto">
                <a:xfrm>
                  <a:off x="3840" y="3360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7" name="AutoShape 11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672" cy="864"/>
                </a:xfrm>
                <a:prstGeom prst="bevel">
                  <a:avLst>
                    <a:gd name="adj" fmla="val 4463"/>
                  </a:avLst>
                </a:prstGeom>
                <a:noFill/>
                <a:ln w="19050">
                  <a:solidFill>
                    <a:srgbClr val="9933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97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47" y="2352"/>
                      <a:ext cx="266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altLang="zh-CN" sz="2800" i="1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978" name="Text 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947" y="2352"/>
                      <a:ext cx="266" cy="33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980" name="Oval 14"/>
                <p:cNvSpPr>
                  <a:spLocks noChangeArrowheads="1"/>
                </p:cNvSpPr>
                <p:nvPr/>
              </p:nvSpPr>
              <p:spPr bwMode="auto">
                <a:xfrm>
                  <a:off x="4656" y="2736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8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60" y="2592"/>
                  <a:ext cx="17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rPr>
                    <a:t>.</a:t>
                  </a:r>
                </a:p>
              </p:txBody>
            </p:sp>
            <p:sp>
              <p:nvSpPr>
                <p:cNvPr id="81984" name="Oval 18"/>
                <p:cNvSpPr>
                  <a:spLocks noChangeArrowheads="1"/>
                </p:cNvSpPr>
                <p:nvPr/>
              </p:nvSpPr>
              <p:spPr bwMode="auto">
                <a:xfrm>
                  <a:off x="4272" y="2736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81985" name="Group 19"/>
                <p:cNvGrpSpPr>
                  <a:grpSpLocks/>
                </p:cNvGrpSpPr>
                <p:nvPr/>
              </p:nvGrpSpPr>
              <p:grpSpPr bwMode="auto">
                <a:xfrm>
                  <a:off x="4320" y="2784"/>
                  <a:ext cx="96" cy="96"/>
                  <a:chOff x="3120" y="576"/>
                  <a:chExt cx="96" cy="48"/>
                </a:xfrm>
              </p:grpSpPr>
              <p:sp>
                <p:nvSpPr>
                  <p:cNvPr id="819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576"/>
                    <a:ext cx="96" cy="4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8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576"/>
                    <a:ext cx="96" cy="4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81969" name="AutoShape 22"/>
              <p:cNvSpPr>
                <a:spLocks noChangeArrowheads="1"/>
              </p:cNvSpPr>
              <p:nvPr/>
            </p:nvSpPr>
            <p:spPr bwMode="auto">
              <a:xfrm>
                <a:off x="4176" y="2448"/>
                <a:ext cx="96" cy="192"/>
              </a:xfrm>
              <a:prstGeom prst="upArrow">
                <a:avLst>
                  <a:gd name="adj1" fmla="val 50000"/>
                  <a:gd name="adj2" fmla="val 130000"/>
                </a:avLst>
              </a:prstGeom>
              <a:gradFill rotWithShape="0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10755310" y="452205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5310" y="4522053"/>
                  <a:ext cx="529312" cy="57547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9541793" y="3424410"/>
                  <a:ext cx="78540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793" y="3424410"/>
                  <a:ext cx="785408" cy="57547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9156737" y="4285628"/>
                  <a:ext cx="517706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6737" y="4285628"/>
                  <a:ext cx="517706" cy="57547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400045" y="5054547"/>
                  <a:ext cx="1184683" cy="8244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045" y="5054547"/>
                  <a:ext cx="1184683" cy="82445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9575945" y="5205165"/>
                  <a:ext cx="19375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945" y="5205165"/>
                  <a:ext cx="1937582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09676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2" grpId="0" animBg="1"/>
      <p:bldP spid="81946" grpId="0" animBg="1"/>
      <p:bldP spid="81947" grpId="0"/>
      <p:bldP spid="81949" grpId="0" animBg="1"/>
      <p:bldP spid="81950" grpId="0" animBg="1"/>
      <p:bldP spid="81951" grpId="0" animBg="1"/>
      <p:bldP spid="81952" grpId="0" animBg="1"/>
      <p:bldP spid="81941" grpId="0" animBg="1"/>
      <p:bldP spid="55" grpId="0" animBg="1"/>
      <p:bldP spid="56" grpId="0" animBg="1"/>
      <p:bldP spid="81935" grpId="0"/>
      <p:bldP spid="64" grpId="0"/>
      <p:bldP spid="65" grpId="0"/>
      <p:bldP spid="67" grpId="0" animBg="1"/>
      <p:bldP spid="3" grpId="0"/>
      <p:bldP spid="71" grpId="0"/>
      <p:bldP spid="75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1876424" y="663575"/>
            <a:ext cx="9586705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结论：任意形状不变的平面载流线圈作为整体在均匀外磁场中，受到的合力为零，合力矩使线圈的磁矩转到磁感应强度的方向。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92" name="Text Box 9"/>
              <p:cNvSpPr txBox="1">
                <a:spLocks noChangeArrowheads="1"/>
              </p:cNvSpPr>
              <p:nvPr/>
            </p:nvSpPr>
            <p:spPr bwMode="auto">
              <a:xfrm>
                <a:off x="7374336" y="5335750"/>
                <a:ext cx="36099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成右螺旋</a:t>
                </a:r>
              </a:p>
            </p:txBody>
          </p:sp>
        </mc:Choice>
        <mc:Fallback xmlns="">
          <p:sp>
            <p:nvSpPr>
              <p:cNvPr id="83992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4336" y="5335750"/>
                <a:ext cx="3609975" cy="523875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86" name="AutoShape 20"/>
          <p:cNvSpPr>
            <a:spLocks/>
          </p:cNvSpPr>
          <p:nvPr/>
        </p:nvSpPr>
        <p:spPr bwMode="auto">
          <a:xfrm>
            <a:off x="5951311" y="3330117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83977" name="Text Box 24"/>
          <p:cNvSpPr txBox="1">
            <a:spLocks noChangeArrowheads="1"/>
          </p:cNvSpPr>
          <p:nvPr/>
        </p:nvSpPr>
        <p:spPr bwMode="auto">
          <a:xfrm>
            <a:off x="3654550" y="5335750"/>
            <a:ext cx="1479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055484" y="2468669"/>
                <a:ext cx="118372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484" y="2468669"/>
                <a:ext cx="1183722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016787" y="2468669"/>
                <a:ext cx="2144818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787" y="2468669"/>
                <a:ext cx="2144818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612221" y="3404661"/>
                <a:ext cx="131286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221" y="3404661"/>
                <a:ext cx="1312860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347356" y="3369137"/>
                <a:ext cx="126502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56" y="3369137"/>
                <a:ext cx="1265026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051300" y="3107527"/>
                <a:ext cx="129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00" y="3107527"/>
                <a:ext cx="12972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51300" y="3704662"/>
                <a:ext cx="1184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00" y="3704662"/>
                <a:ext cx="11846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608317" y="4458745"/>
                <a:ext cx="1384995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317" y="4458745"/>
                <a:ext cx="1384995" cy="5754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347356" y="4511004"/>
                <a:ext cx="3067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56" y="4511004"/>
                <a:ext cx="306737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768778" y="4360386"/>
                <a:ext cx="11846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778" y="4360386"/>
                <a:ext cx="1184683" cy="824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90219" y="5275730"/>
                <a:ext cx="2122184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𝑁𝐼𝑆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219" y="5275730"/>
                <a:ext cx="2122184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516586" y="3117392"/>
            <a:ext cx="197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稳定平衡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516586" y="3712705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非稳定平衡</a:t>
            </a:r>
          </a:p>
        </p:txBody>
      </p:sp>
    </p:spTree>
    <p:extLst>
      <p:ext uri="{BB962C8B-B14F-4D97-AF65-F5344CB8AC3E}">
        <p14:creationId xmlns:p14="http://schemas.microsoft.com/office/powerpoint/2010/main" val="4259152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  <p:bldP spid="83992" grpId="0"/>
      <p:bldP spid="83986" grpId="0" animBg="1"/>
      <p:bldP spid="83977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211387" y="419102"/>
            <a:ext cx="80403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微软雅黑" panose="020B0503020204020204" pitchFamily="34" charset="-122"/>
              </a:rPr>
              <a:t>二、磁电式电流计的基本原理</a:t>
            </a:r>
          </a:p>
        </p:txBody>
      </p:sp>
      <p:sp>
        <p:nvSpPr>
          <p:cNvPr id="87" name="Text Box 45"/>
          <p:cNvSpPr txBox="1">
            <a:spLocks noChangeArrowheads="1"/>
          </p:cNvSpPr>
          <p:nvPr/>
        </p:nvSpPr>
        <p:spPr bwMode="auto">
          <a:xfrm>
            <a:off x="2211388" y="1109991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略</a:t>
            </a:r>
            <a:endParaRPr lang="en-US" altLang="zh-CN" sz="2800" i="1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73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26610" y="2180291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052129" y="3030856"/>
            <a:ext cx="406176" cy="406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39131" y="3867714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39132" y="1961766"/>
            <a:ext cx="4956968" cy="677256"/>
            <a:chOff x="1968160" y="1961766"/>
            <a:chExt cx="4956968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495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磁场对载流导线的作用力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4651" y="2841476"/>
            <a:ext cx="6059624" cy="640991"/>
            <a:chOff x="2715904" y="3066480"/>
            <a:chExt cx="6059624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6059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磁场对载流线圈的作用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51653" y="3692965"/>
            <a:ext cx="5045372" cy="639107"/>
            <a:chOff x="3844727" y="4171194"/>
            <a:chExt cx="5045372" cy="639107"/>
          </a:xfrm>
        </p:grpSpPr>
        <p:sp>
          <p:nvSpPr>
            <p:cNvPr id="16" name="文本框 15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磁力所做的功</a:t>
              </a:r>
            </a:p>
          </p:txBody>
        </p:sp>
        <p:sp>
          <p:nvSpPr>
            <p:cNvPr id="17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435622" y="4710434"/>
            <a:ext cx="406176" cy="40617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48144" y="4535685"/>
            <a:ext cx="5045372" cy="639107"/>
            <a:chOff x="3844727" y="4171194"/>
            <a:chExt cx="5045372" cy="639107"/>
          </a:xfrm>
        </p:grpSpPr>
        <p:sp>
          <p:nvSpPr>
            <p:cNvPr id="20" name="文本框 19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磁场对运动电荷的作用</a:t>
              </a:r>
            </a:p>
          </p:txBody>
        </p:sp>
        <p:sp>
          <p:nvSpPr>
            <p:cNvPr id="21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283627" y="5553154"/>
            <a:ext cx="406176" cy="406176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4896149" y="5378405"/>
            <a:ext cx="5605596" cy="639107"/>
            <a:chOff x="3844727" y="4171194"/>
            <a:chExt cx="5605596" cy="639107"/>
          </a:xfrm>
        </p:grpSpPr>
        <p:sp>
          <p:nvSpPr>
            <p:cNvPr id="24" name="文本框 23"/>
            <p:cNvSpPr txBox="1"/>
            <p:nvPr/>
          </p:nvSpPr>
          <p:spPr>
            <a:xfrm>
              <a:off x="3844727" y="4171194"/>
              <a:ext cx="5605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带电粒子在电场和磁场中的运动</a:t>
              </a:r>
            </a:p>
          </p:txBody>
        </p:sp>
        <p:sp>
          <p:nvSpPr>
            <p:cNvPr id="25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6520" cy="1296345"/>
            <a:chOff x="-21102" y="2847433"/>
            <a:chExt cx="12216518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471325" y="3139010"/>
              <a:ext cx="3724091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磁力所做的功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9973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45"/>
          <p:cNvSpPr txBox="1">
            <a:spLocks noChangeArrowheads="1"/>
          </p:cNvSpPr>
          <p:nvPr/>
        </p:nvSpPr>
        <p:spPr bwMode="auto">
          <a:xfrm>
            <a:off x="1921102" y="529419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略</a:t>
            </a:r>
            <a:endParaRPr lang="en-US" altLang="zh-CN" sz="2800" i="1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464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101082" y="3139010"/>
              <a:ext cx="608371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磁场对运动电荷的作用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800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560192" y="486539"/>
            <a:ext cx="6408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一、洛伦兹力（</a:t>
            </a:r>
            <a:r>
              <a:rPr lang="en-US" altLang="zh-CN" sz="2800" dirty="0">
                <a:solidFill>
                  <a:srgbClr val="7030A0"/>
                </a:solidFill>
                <a:latin typeface="+mn-lt"/>
                <a:ea typeface="+mn-ea"/>
              </a:rPr>
              <a:t>Lorenz  force</a:t>
            </a: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560192" y="1275718"/>
            <a:ext cx="9531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磁场对运动电荷的作用力叫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洛伦兹力</a:t>
            </a:r>
            <a:endParaRPr lang="en-US" altLang="zh-CN" sz="28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41991" name="Picture 7" descr="罗伦兹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1" y="4459129"/>
            <a:ext cx="1341438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62" name="Rectangle 16"/>
          <p:cNvSpPr>
            <a:spLocks noChangeArrowheads="1"/>
          </p:cNvSpPr>
          <p:nvPr/>
        </p:nvSpPr>
        <p:spPr bwMode="auto">
          <a:xfrm>
            <a:off x="1560192" y="2733167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大小：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606080" y="1250545"/>
            <a:ext cx="3886200" cy="2554288"/>
            <a:chOff x="2976" y="1056"/>
            <a:chExt cx="2448" cy="1609"/>
          </a:xfrm>
        </p:grpSpPr>
        <p:sp>
          <p:nvSpPr>
            <p:cNvPr id="86042" name="Rectangle 3"/>
            <p:cNvSpPr>
              <a:spLocks noChangeArrowheads="1"/>
            </p:cNvSpPr>
            <p:nvPr/>
          </p:nvSpPr>
          <p:spPr bwMode="auto">
            <a:xfrm>
              <a:off x="2976" y="1056"/>
              <a:ext cx="2448" cy="1609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86043" name="Group 4"/>
            <p:cNvGrpSpPr>
              <a:grpSpLocks/>
            </p:cNvGrpSpPr>
            <p:nvPr/>
          </p:nvGrpSpPr>
          <p:grpSpPr bwMode="auto">
            <a:xfrm>
              <a:off x="3264" y="1152"/>
              <a:ext cx="1771" cy="1331"/>
              <a:chOff x="3264" y="1152"/>
              <a:chExt cx="1771" cy="1331"/>
            </a:xfrm>
          </p:grpSpPr>
          <p:sp>
            <p:nvSpPr>
              <p:cNvPr id="86044" name="Line 5"/>
              <p:cNvSpPr>
                <a:spLocks noChangeShapeType="1"/>
              </p:cNvSpPr>
              <p:nvPr/>
            </p:nvSpPr>
            <p:spPr bwMode="auto">
              <a:xfrm>
                <a:off x="3744" y="2004"/>
                <a:ext cx="1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86045" name="Line 6"/>
              <p:cNvSpPr>
                <a:spLocks noChangeShapeType="1"/>
              </p:cNvSpPr>
              <p:nvPr/>
            </p:nvSpPr>
            <p:spPr bwMode="auto">
              <a:xfrm flipV="1">
                <a:off x="3744" y="1152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86046" name="Line 7"/>
              <p:cNvSpPr>
                <a:spLocks noChangeShapeType="1"/>
              </p:cNvSpPr>
              <p:nvPr/>
            </p:nvSpPr>
            <p:spPr bwMode="auto">
              <a:xfrm flipH="1">
                <a:off x="3264" y="1992"/>
                <a:ext cx="48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86047" name="Group 8"/>
              <p:cNvGrpSpPr>
                <a:grpSpLocks/>
              </p:cNvGrpSpPr>
              <p:nvPr/>
            </p:nvGrpSpPr>
            <p:grpSpPr bwMode="auto">
              <a:xfrm>
                <a:off x="3309" y="1401"/>
                <a:ext cx="1726" cy="1082"/>
                <a:chOff x="2880" y="2352"/>
                <a:chExt cx="2064" cy="1082"/>
              </a:xfrm>
            </p:grpSpPr>
            <p:sp>
              <p:nvSpPr>
                <p:cNvPr id="86052" name="Line 9"/>
                <p:cNvSpPr>
                  <a:spLocks noChangeShapeType="1"/>
                </p:cNvSpPr>
                <p:nvPr/>
              </p:nvSpPr>
              <p:spPr bwMode="auto">
                <a:xfrm>
                  <a:off x="2880" y="2352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3" name="Line 10"/>
                <p:cNvSpPr>
                  <a:spLocks noChangeShapeType="1"/>
                </p:cNvSpPr>
                <p:nvPr/>
              </p:nvSpPr>
              <p:spPr bwMode="auto">
                <a:xfrm>
                  <a:off x="2995" y="2487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4" name="Line 11"/>
                <p:cNvSpPr>
                  <a:spLocks noChangeShapeType="1"/>
                </p:cNvSpPr>
                <p:nvPr/>
              </p:nvSpPr>
              <p:spPr bwMode="auto">
                <a:xfrm>
                  <a:off x="3109" y="2623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5" name="Line 12"/>
                <p:cNvSpPr>
                  <a:spLocks noChangeShapeType="1"/>
                </p:cNvSpPr>
                <p:nvPr/>
              </p:nvSpPr>
              <p:spPr bwMode="auto">
                <a:xfrm>
                  <a:off x="2880" y="275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6" name="Line 13"/>
                <p:cNvSpPr>
                  <a:spLocks noChangeShapeType="1"/>
                </p:cNvSpPr>
                <p:nvPr/>
              </p:nvSpPr>
              <p:spPr bwMode="auto">
                <a:xfrm>
                  <a:off x="2995" y="2893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7" name="Line 14"/>
                <p:cNvSpPr>
                  <a:spLocks noChangeShapeType="1"/>
                </p:cNvSpPr>
                <p:nvPr/>
              </p:nvSpPr>
              <p:spPr bwMode="auto">
                <a:xfrm>
                  <a:off x="3109" y="302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8" name="Line 15"/>
                <p:cNvSpPr>
                  <a:spLocks noChangeShapeType="1"/>
                </p:cNvSpPr>
                <p:nvPr/>
              </p:nvSpPr>
              <p:spPr bwMode="auto">
                <a:xfrm>
                  <a:off x="2880" y="316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9" name="Line 16"/>
                <p:cNvSpPr>
                  <a:spLocks noChangeShapeType="1"/>
                </p:cNvSpPr>
                <p:nvPr/>
              </p:nvSpPr>
              <p:spPr bwMode="auto">
                <a:xfrm>
                  <a:off x="2995" y="3299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60" name="Line 17"/>
                <p:cNvSpPr>
                  <a:spLocks noChangeShapeType="1"/>
                </p:cNvSpPr>
                <p:nvPr/>
              </p:nvSpPr>
              <p:spPr bwMode="auto">
                <a:xfrm>
                  <a:off x="3109" y="343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86041" name="Freeform 24"/>
          <p:cNvSpPr>
            <a:spLocks/>
          </p:cNvSpPr>
          <p:nvPr/>
        </p:nvSpPr>
        <p:spPr bwMode="auto">
          <a:xfrm>
            <a:off x="9493635" y="2963472"/>
            <a:ext cx="204788" cy="322138"/>
          </a:xfrm>
          <a:custGeom>
            <a:avLst/>
            <a:gdLst>
              <a:gd name="T0" fmla="*/ 117 w 129"/>
              <a:gd name="T1" fmla="*/ 0 h 231"/>
              <a:gd name="T2" fmla="*/ 110 w 129"/>
              <a:gd name="T3" fmla="*/ 149 h 231"/>
              <a:gd name="T4" fmla="*/ 0 w 129"/>
              <a:gd name="T5" fmla="*/ 231 h 231"/>
              <a:gd name="T6" fmla="*/ 0 60000 65536"/>
              <a:gd name="T7" fmla="*/ 0 60000 65536"/>
              <a:gd name="T8" fmla="*/ 0 60000 65536"/>
              <a:gd name="T9" fmla="*/ 0 w 129"/>
              <a:gd name="T10" fmla="*/ 0 h 231"/>
              <a:gd name="T11" fmla="*/ 129 w 129"/>
              <a:gd name="T12" fmla="*/ 231 h 2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" h="231">
                <a:moveTo>
                  <a:pt x="117" y="0"/>
                </a:moveTo>
                <a:cubicBezTo>
                  <a:pt x="116" y="25"/>
                  <a:pt x="129" y="111"/>
                  <a:pt x="110" y="149"/>
                </a:cubicBezTo>
                <a:cubicBezTo>
                  <a:pt x="91" y="187"/>
                  <a:pt x="23" y="214"/>
                  <a:pt x="0" y="231"/>
                </a:cubicBezTo>
              </a:path>
            </a:pathLst>
          </a:cu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9171355" y="2731676"/>
            <a:ext cx="709612" cy="1046160"/>
            <a:chOff x="3915" y="1989"/>
            <a:chExt cx="447" cy="659"/>
          </a:xfrm>
        </p:grpSpPr>
        <p:grpSp>
          <p:nvGrpSpPr>
            <p:cNvPr id="86033" name="Group 32"/>
            <p:cNvGrpSpPr>
              <a:grpSpLocks/>
            </p:cNvGrpSpPr>
            <p:nvPr/>
          </p:nvGrpSpPr>
          <p:grpSpPr bwMode="auto">
            <a:xfrm>
              <a:off x="3915" y="1989"/>
              <a:ext cx="244" cy="330"/>
              <a:chOff x="3915" y="1989"/>
              <a:chExt cx="244" cy="330"/>
            </a:xfrm>
          </p:grpSpPr>
          <p:sp>
            <p:nvSpPr>
              <p:cNvPr id="86037" name="Oval 33"/>
              <p:cNvSpPr>
                <a:spLocks noChangeArrowheads="1"/>
              </p:cNvSpPr>
              <p:nvPr/>
            </p:nvSpPr>
            <p:spPr bwMode="auto">
              <a:xfrm>
                <a:off x="3950" y="2076"/>
                <a:ext cx="154" cy="161"/>
              </a:xfrm>
              <a:prstGeom prst="ellipse">
                <a:avLst/>
              </a:prstGeom>
              <a:solidFill>
                <a:srgbClr val="FCEA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8" name="Text Box 34"/>
              <p:cNvSpPr txBox="1">
                <a:spLocks noChangeArrowheads="1"/>
              </p:cNvSpPr>
              <p:nvPr/>
            </p:nvSpPr>
            <p:spPr bwMode="auto">
              <a:xfrm>
                <a:off x="3915" y="1989"/>
                <a:ext cx="2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+</a:t>
                </a:r>
              </a:p>
            </p:txBody>
          </p:sp>
        </p:grpSp>
        <p:sp>
          <p:nvSpPr>
            <p:cNvPr id="86035" name="Line 37"/>
            <p:cNvSpPr>
              <a:spLocks noChangeShapeType="1"/>
            </p:cNvSpPr>
            <p:nvPr/>
          </p:nvSpPr>
          <p:spPr bwMode="auto">
            <a:xfrm>
              <a:off x="4053" y="2217"/>
              <a:ext cx="309" cy="431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86031" name="Line 40"/>
          <p:cNvSpPr>
            <a:spLocks noChangeShapeType="1"/>
          </p:cNvSpPr>
          <p:nvPr/>
        </p:nvSpPr>
        <p:spPr bwMode="auto">
          <a:xfrm>
            <a:off x="9489234" y="2982070"/>
            <a:ext cx="813509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86029" name="Line 43"/>
          <p:cNvSpPr>
            <a:spLocks noChangeShapeType="1"/>
          </p:cNvSpPr>
          <p:nvPr/>
        </p:nvSpPr>
        <p:spPr bwMode="auto">
          <a:xfrm flipV="1">
            <a:off x="9349153" y="1896998"/>
            <a:ext cx="0" cy="958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323554" y="1951682"/>
                <a:ext cx="203119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54" y="1951682"/>
                <a:ext cx="2031197" cy="587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610823" y="2719532"/>
                <a:ext cx="23795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23" y="2719532"/>
                <a:ext cx="23795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9288612" y="1431733"/>
                <a:ext cx="49173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12" y="1431733"/>
                <a:ext cx="491737" cy="58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8881595" y="2613274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95" y="2613274"/>
                <a:ext cx="4889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9898435" y="2489251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35" y="2489251"/>
                <a:ext cx="529312" cy="5754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67118" y="2774545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118" y="2774545"/>
                <a:ext cx="485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0611642" y="2371511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2371511"/>
                <a:ext cx="49058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392449" y="237151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49" y="2371511"/>
                <a:ext cx="5348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8439563" y="1188634"/>
                <a:ext cx="463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63" y="1188634"/>
                <a:ext cx="4633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56500" y="2938058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500" y="2938058"/>
                <a:ext cx="496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700399" y="3318562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399" y="3318562"/>
                <a:ext cx="49013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1560192" y="3422621"/>
                <a:ext cx="3386138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方向：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的方向 </a:t>
                </a:r>
              </a:p>
            </p:txBody>
          </p:sp>
        </mc:Choice>
        <mc:Fallback xmlns="">
          <p:sp>
            <p:nvSpPr>
              <p:cNvPr id="44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0192" y="3422621"/>
                <a:ext cx="3386138" cy="576263"/>
              </a:xfrm>
              <a:prstGeom prst="rect">
                <a:avLst/>
              </a:prstGeom>
              <a:blipFill>
                <a:blip r:embed="rId15"/>
                <a:stretch>
                  <a:fillRect l="-3784"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2"/>
          <p:cNvGrpSpPr>
            <a:grpSpLocks/>
          </p:cNvGrpSpPr>
          <p:nvPr/>
        </p:nvGrpSpPr>
        <p:grpSpPr bwMode="auto">
          <a:xfrm>
            <a:off x="7606080" y="3884721"/>
            <a:ext cx="3886200" cy="2590800"/>
            <a:chOff x="2976" y="1056"/>
            <a:chExt cx="2448" cy="1632"/>
          </a:xfrm>
        </p:grpSpPr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2976" y="1056"/>
              <a:ext cx="2448" cy="1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47" name="Group 4"/>
            <p:cNvGrpSpPr>
              <a:grpSpLocks/>
            </p:cNvGrpSpPr>
            <p:nvPr/>
          </p:nvGrpSpPr>
          <p:grpSpPr bwMode="auto">
            <a:xfrm>
              <a:off x="3264" y="1152"/>
              <a:ext cx="1771" cy="1331"/>
              <a:chOff x="3264" y="1152"/>
              <a:chExt cx="1771" cy="1331"/>
            </a:xfrm>
          </p:grpSpPr>
          <p:sp>
            <p:nvSpPr>
              <p:cNvPr id="48" name="Line 5"/>
              <p:cNvSpPr>
                <a:spLocks noChangeShapeType="1"/>
              </p:cNvSpPr>
              <p:nvPr/>
            </p:nvSpPr>
            <p:spPr bwMode="auto">
              <a:xfrm>
                <a:off x="3744" y="2004"/>
                <a:ext cx="1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 flipV="1">
                <a:off x="3744" y="1152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" name="Line 7"/>
              <p:cNvSpPr>
                <a:spLocks noChangeShapeType="1"/>
              </p:cNvSpPr>
              <p:nvPr/>
            </p:nvSpPr>
            <p:spPr bwMode="auto">
              <a:xfrm flipH="1">
                <a:off x="3264" y="1992"/>
                <a:ext cx="48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62" name="Group 8"/>
              <p:cNvGrpSpPr>
                <a:grpSpLocks/>
              </p:cNvGrpSpPr>
              <p:nvPr/>
            </p:nvGrpSpPr>
            <p:grpSpPr bwMode="auto">
              <a:xfrm>
                <a:off x="3309" y="1401"/>
                <a:ext cx="1726" cy="1082"/>
                <a:chOff x="2880" y="2352"/>
                <a:chExt cx="2064" cy="1082"/>
              </a:xfrm>
            </p:grpSpPr>
            <p:sp>
              <p:nvSpPr>
                <p:cNvPr id="63" name="Line 9"/>
                <p:cNvSpPr>
                  <a:spLocks noChangeShapeType="1"/>
                </p:cNvSpPr>
                <p:nvPr/>
              </p:nvSpPr>
              <p:spPr bwMode="auto">
                <a:xfrm>
                  <a:off x="2880" y="2352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Line 10"/>
                <p:cNvSpPr>
                  <a:spLocks noChangeShapeType="1"/>
                </p:cNvSpPr>
                <p:nvPr/>
              </p:nvSpPr>
              <p:spPr bwMode="auto">
                <a:xfrm>
                  <a:off x="2995" y="2487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auto">
                <a:xfrm>
                  <a:off x="3109" y="2623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auto">
                <a:xfrm>
                  <a:off x="2880" y="275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auto">
                <a:xfrm>
                  <a:off x="2995" y="2893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auto">
                <a:xfrm>
                  <a:off x="3109" y="302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auto">
                <a:xfrm>
                  <a:off x="2880" y="316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auto">
                <a:xfrm>
                  <a:off x="2995" y="3299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auto">
                <a:xfrm>
                  <a:off x="3109" y="343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2" name="Freeform 24"/>
          <p:cNvSpPr>
            <a:spLocks/>
          </p:cNvSpPr>
          <p:nvPr/>
        </p:nvSpPr>
        <p:spPr bwMode="auto">
          <a:xfrm>
            <a:off x="9493635" y="5597648"/>
            <a:ext cx="204788" cy="322138"/>
          </a:xfrm>
          <a:custGeom>
            <a:avLst/>
            <a:gdLst>
              <a:gd name="T0" fmla="*/ 117 w 129"/>
              <a:gd name="T1" fmla="*/ 0 h 231"/>
              <a:gd name="T2" fmla="*/ 110 w 129"/>
              <a:gd name="T3" fmla="*/ 149 h 231"/>
              <a:gd name="T4" fmla="*/ 0 w 129"/>
              <a:gd name="T5" fmla="*/ 231 h 231"/>
              <a:gd name="T6" fmla="*/ 0 60000 65536"/>
              <a:gd name="T7" fmla="*/ 0 60000 65536"/>
              <a:gd name="T8" fmla="*/ 0 60000 65536"/>
              <a:gd name="T9" fmla="*/ 0 w 129"/>
              <a:gd name="T10" fmla="*/ 0 h 231"/>
              <a:gd name="T11" fmla="*/ 129 w 129"/>
              <a:gd name="T12" fmla="*/ 231 h 2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" h="231">
                <a:moveTo>
                  <a:pt x="117" y="0"/>
                </a:moveTo>
                <a:cubicBezTo>
                  <a:pt x="116" y="25"/>
                  <a:pt x="129" y="111"/>
                  <a:pt x="110" y="149"/>
                </a:cubicBezTo>
                <a:cubicBezTo>
                  <a:pt x="91" y="187"/>
                  <a:pt x="23" y="214"/>
                  <a:pt x="0" y="231"/>
                </a:cubicBezTo>
              </a:path>
            </a:pathLst>
          </a:cu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grpSp>
        <p:nvGrpSpPr>
          <p:cNvPr id="73" name="Group 31"/>
          <p:cNvGrpSpPr>
            <a:grpSpLocks/>
          </p:cNvGrpSpPr>
          <p:nvPr/>
        </p:nvGrpSpPr>
        <p:grpSpPr bwMode="auto">
          <a:xfrm>
            <a:off x="9179306" y="5180099"/>
            <a:ext cx="701676" cy="1231891"/>
            <a:chOff x="3920" y="1872"/>
            <a:chExt cx="442" cy="776"/>
          </a:xfrm>
        </p:grpSpPr>
        <p:grpSp>
          <p:nvGrpSpPr>
            <p:cNvPr id="74" name="Group 32"/>
            <p:cNvGrpSpPr>
              <a:grpSpLocks/>
            </p:cNvGrpSpPr>
            <p:nvPr/>
          </p:nvGrpSpPr>
          <p:grpSpPr bwMode="auto">
            <a:xfrm>
              <a:off x="3920" y="1872"/>
              <a:ext cx="234" cy="485"/>
              <a:chOff x="3920" y="1872"/>
              <a:chExt cx="234" cy="485"/>
            </a:xfrm>
          </p:grpSpPr>
          <p:sp>
            <p:nvSpPr>
              <p:cNvPr id="76" name="Oval 33"/>
              <p:cNvSpPr>
                <a:spLocks noChangeArrowheads="1"/>
              </p:cNvSpPr>
              <p:nvPr/>
            </p:nvSpPr>
            <p:spPr bwMode="auto">
              <a:xfrm>
                <a:off x="3950" y="2076"/>
                <a:ext cx="154" cy="161"/>
              </a:xfrm>
              <a:prstGeom prst="ellipse">
                <a:avLst/>
              </a:prstGeom>
              <a:solidFill>
                <a:srgbClr val="FCEA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>
                <a:off x="3920" y="1872"/>
                <a:ext cx="234" cy="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4400" dirty="0">
                    <a:solidFill>
                      <a:srgbClr val="0000FF"/>
                    </a:solidFill>
                    <a:latin typeface="+mn-lt"/>
                    <a:ea typeface="+mn-ea"/>
                  </a:rPr>
                  <a:t>-</a:t>
                </a:r>
                <a:endParaRPr kumimoji="0" lang="zh-CN" altLang="en-US" sz="44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5" name="Line 37"/>
            <p:cNvSpPr>
              <a:spLocks noChangeShapeType="1"/>
            </p:cNvSpPr>
            <p:nvPr/>
          </p:nvSpPr>
          <p:spPr bwMode="auto">
            <a:xfrm>
              <a:off x="4053" y="2217"/>
              <a:ext cx="309" cy="431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78" name="Line 40"/>
          <p:cNvSpPr>
            <a:spLocks noChangeShapeType="1"/>
          </p:cNvSpPr>
          <p:nvPr/>
        </p:nvSpPr>
        <p:spPr bwMode="auto">
          <a:xfrm>
            <a:off x="9489234" y="5616246"/>
            <a:ext cx="813509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79" name="Line 43"/>
          <p:cNvSpPr>
            <a:spLocks noChangeShapeType="1"/>
          </p:cNvSpPr>
          <p:nvPr/>
        </p:nvSpPr>
        <p:spPr bwMode="auto">
          <a:xfrm flipH="1">
            <a:off x="9349715" y="5753058"/>
            <a:ext cx="10683" cy="60771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910928" y="5851790"/>
                <a:ext cx="49173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928" y="5851790"/>
                <a:ext cx="491737" cy="5879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8881595" y="5247450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95" y="5247450"/>
                <a:ext cx="48891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9898435" y="5123427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35" y="5123427"/>
                <a:ext cx="529312" cy="5754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7767118" y="5408721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118" y="5408721"/>
                <a:ext cx="48570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0611642" y="5005687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5005687"/>
                <a:ext cx="49058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8392449" y="500568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49" y="5005687"/>
                <a:ext cx="53489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8439563" y="3822810"/>
                <a:ext cx="463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63" y="3822810"/>
                <a:ext cx="46333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9556500" y="5572234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500" y="5572234"/>
                <a:ext cx="49654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9700399" y="5952738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399" y="5952738"/>
                <a:ext cx="49013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88" grpId="0"/>
      <p:bldP spid="86062" grpId="0"/>
      <p:bldP spid="86041" grpId="0" animBg="1"/>
      <p:bldP spid="86031" grpId="0" animBg="1"/>
      <p:bldP spid="86029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44" grpId="0"/>
      <p:bldP spid="72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7" name="Object 0"/>
          <p:cNvGraphicFramePr>
            <a:graphicFrameLocks noChangeAspect="1"/>
          </p:cNvGraphicFramePr>
          <p:nvPr>
            <p:extLst/>
          </p:nvPr>
        </p:nvGraphicFramePr>
        <p:xfrm>
          <a:off x="3863976" y="155733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1" name="公式" r:id="rId4" imgW="114151" imgH="215619" progId="Equation.3">
                  <p:embed/>
                </p:oleObj>
              </mc:Choice>
              <mc:Fallback>
                <p:oleObj name="公式" r:id="rId4" imgW="114151" imgH="215619" progId="Equation.3">
                  <p:embed/>
                  <p:pic>
                    <p:nvPicPr>
                      <p:cNvPr id="88067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1557338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566989" y="1600286"/>
            <a:ext cx="655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Lorenz’ force does not work.</a:t>
            </a:r>
          </a:p>
        </p:txBody>
      </p:sp>
      <p:pic>
        <p:nvPicPr>
          <p:cNvPr id="11278" name="Picture 14" descr="带电粒子在磁场中的运动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2473962"/>
            <a:ext cx="6712144" cy="360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66989" y="793982"/>
            <a:ext cx="6408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讨论：</a:t>
            </a:r>
          </a:p>
        </p:txBody>
      </p:sp>
    </p:spTree>
    <p:extLst>
      <p:ext uri="{BB962C8B-B14F-4D97-AF65-F5344CB8AC3E}">
        <p14:creationId xmlns:p14="http://schemas.microsoft.com/office/powerpoint/2010/main" val="357838804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 autoUpdateAnimBg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3" name="Text Box 13"/>
          <p:cNvSpPr txBox="1">
            <a:spLocks noChangeArrowheads="1"/>
          </p:cNvSpPr>
          <p:nvPr/>
        </p:nvSpPr>
        <p:spPr bwMode="auto">
          <a:xfrm>
            <a:off x="1952625" y="1326482"/>
            <a:ext cx="71623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、回旋半径和回旋频率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——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回旋加速器</a:t>
            </a:r>
          </a:p>
        </p:txBody>
      </p:sp>
      <p:sp>
        <p:nvSpPr>
          <p:cNvPr id="17417" name="Rectangle 15"/>
          <p:cNvSpPr>
            <a:spLocks noChangeArrowheads="1"/>
          </p:cNvSpPr>
          <p:nvPr/>
        </p:nvSpPr>
        <p:spPr bwMode="auto">
          <a:xfrm>
            <a:off x="3622009" y="6012442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频率与半径无关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22031" y="2068512"/>
                <a:ext cx="2311722" cy="96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1" y="2068512"/>
                <a:ext cx="2311722" cy="960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571960" y="2332040"/>
                <a:ext cx="132690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60" y="2332040"/>
                <a:ext cx="1326902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24775" y="3050258"/>
                <a:ext cx="1657762" cy="903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75" y="3050258"/>
                <a:ext cx="1657762" cy="903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76966" y="4019198"/>
                <a:ext cx="1624099" cy="974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966" y="4019198"/>
                <a:ext cx="1624099" cy="974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36735" y="4002826"/>
                <a:ext cx="1371016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35" y="4002826"/>
                <a:ext cx="1371016" cy="974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622009" y="4977132"/>
                <a:ext cx="236680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09" y="4977132"/>
                <a:ext cx="2366802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952625" y="500064"/>
            <a:ext cx="6696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二、带电粒子在磁场中的运动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6036" name="ShockwaveFlash1" r:id="rId2" imgW="5040360" imgH="4197240"/>
        </mc:Choice>
        <mc:Fallback>
          <p:control name="ShockwaveFlash1" r:id="rId2" imgW="5040360" imgH="419724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77050" y="2109788"/>
                  <a:ext cx="5040313" cy="4197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6145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AutoShape 9"/>
          <p:cNvSpPr>
            <a:spLocks noChangeArrowheads="1"/>
          </p:cNvSpPr>
          <p:nvPr/>
        </p:nvSpPr>
        <p:spPr bwMode="auto">
          <a:xfrm>
            <a:off x="2692470" y="1216785"/>
            <a:ext cx="3697080" cy="445514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3146529" y="1459198"/>
            <a:ext cx="2788961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  <a:sym typeface="Symbol" pitchFamily="18" charset="2"/>
              </a:rPr>
              <a:t>回旋加速器是用来获得高能带电粒子的设备。其基本性能是使带电粒子在磁场的作用下作回旋运动，同时使带电粒子在电场的作用下得到加速。</a:t>
            </a:r>
          </a:p>
        </p:txBody>
      </p:sp>
      <p:pic>
        <p:nvPicPr>
          <p:cNvPr id="92164" name="Picture 8" descr="回旋器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50" y="827364"/>
            <a:ext cx="5303837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nimBg="1"/>
      <p:bldP spid="1536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10" name="Group 68"/>
          <p:cNvGrpSpPr>
            <a:grpSpLocks/>
          </p:cNvGrpSpPr>
          <p:nvPr/>
        </p:nvGrpSpPr>
        <p:grpSpPr bwMode="auto">
          <a:xfrm>
            <a:off x="3066706" y="1649276"/>
            <a:ext cx="7772400" cy="4872038"/>
            <a:chOff x="521" y="1180"/>
            <a:chExt cx="4896" cy="3069"/>
          </a:xfrm>
        </p:grpSpPr>
        <p:sp>
          <p:nvSpPr>
            <p:cNvPr id="94217" name="Rectangle 63"/>
            <p:cNvSpPr>
              <a:spLocks noChangeArrowheads="1"/>
            </p:cNvSpPr>
            <p:nvPr/>
          </p:nvSpPr>
          <p:spPr bwMode="auto">
            <a:xfrm>
              <a:off x="1664" y="1180"/>
              <a:ext cx="260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劳伦斯发明的回旋加速器</a:t>
              </a:r>
            </a:p>
          </p:txBody>
        </p:sp>
        <p:pic>
          <p:nvPicPr>
            <p:cNvPr id="94218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570"/>
              <a:ext cx="4896" cy="204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19" name="Rectangle 65"/>
            <p:cNvSpPr>
              <a:spLocks noChangeArrowheads="1"/>
            </p:cNvSpPr>
            <p:nvPr/>
          </p:nvSpPr>
          <p:spPr bwMode="auto">
            <a:xfrm>
              <a:off x="655" y="3648"/>
              <a:ext cx="462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该加速器可将质子和氘核加速到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1MeV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的能量，为此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1939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年劳伦斯获得诺贝尔物理学奖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.</a:t>
              </a:r>
            </a:p>
          </p:txBody>
        </p:sp>
      </p:grpSp>
      <p:sp>
        <p:nvSpPr>
          <p:cNvPr id="94215" name="AutoShape 66"/>
          <p:cNvSpPr>
            <a:spLocks noChangeArrowheads="1"/>
          </p:cNvSpPr>
          <p:nvPr/>
        </p:nvSpPr>
        <p:spPr bwMode="auto">
          <a:xfrm>
            <a:off x="4799937" y="921208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928335" y="634091"/>
                <a:ext cx="1779846" cy="89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𝑞𝐵𝑅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35" y="634091"/>
                <a:ext cx="1779846" cy="898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429436" y="634091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36" y="634091"/>
                <a:ext cx="2087559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217541" y="605108"/>
                <a:ext cx="2329035" cy="956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41" y="605108"/>
                <a:ext cx="2329035" cy="956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67"/>
          <p:cNvSpPr>
            <a:spLocks noChangeArrowheads="1"/>
          </p:cNvSpPr>
          <p:nvPr/>
        </p:nvSpPr>
        <p:spPr bwMode="auto">
          <a:xfrm>
            <a:off x="7516995" y="921207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0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5" grpId="0" animBg="1"/>
      <p:bldP spid="13" grpId="0"/>
      <p:bldP spid="14" grpId="0"/>
      <p:bldP spid="15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82" y="692426"/>
            <a:ext cx="4905375" cy="54864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59" name="Group 9"/>
          <p:cNvGrpSpPr>
            <a:grpSpLocks/>
          </p:cNvGrpSpPr>
          <p:nvPr/>
        </p:nvGrpSpPr>
        <p:grpSpPr bwMode="auto">
          <a:xfrm>
            <a:off x="9000365" y="1553473"/>
            <a:ext cx="2555874" cy="3376613"/>
            <a:chOff x="3833" y="845"/>
            <a:chExt cx="1610" cy="2127"/>
          </a:xfrm>
        </p:grpSpPr>
        <p:sp>
          <p:nvSpPr>
            <p:cNvPr id="96260" name="AutoShape 8"/>
            <p:cNvSpPr>
              <a:spLocks noChangeArrowheads="1"/>
            </p:cNvSpPr>
            <p:nvPr/>
          </p:nvSpPr>
          <p:spPr bwMode="auto">
            <a:xfrm>
              <a:off x="3833" y="845"/>
              <a:ext cx="1610" cy="212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6261" name="Text Box 7"/>
            <p:cNvSpPr txBox="1">
              <a:spLocks noChangeArrowheads="1"/>
            </p:cNvSpPr>
            <p:nvPr/>
          </p:nvSpPr>
          <p:spPr bwMode="auto">
            <a:xfrm>
              <a:off x="3878" y="935"/>
              <a:ext cx="1498" cy="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我国于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1994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年建成的第一台强流质子加速器，它可产生数十种中短寿命放射性同位素。</a:t>
              </a:r>
              <a:endParaRPr kumimoji="0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3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美国的加速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08" y="17482"/>
            <a:ext cx="8892209" cy="68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2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87785" y="3075186"/>
              <a:ext cx="780213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磁场对载流导线的作用力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2304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4" name="Picture 4" descr="直径两千米的美国费米国立加速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44" y="376238"/>
            <a:ext cx="8830974" cy="574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3699842" y="6122504"/>
            <a:ext cx="7808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直径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2000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米的美国费米国家实验室的粒子加速器</a:t>
            </a:r>
          </a:p>
        </p:txBody>
      </p:sp>
    </p:spTree>
    <p:extLst>
      <p:ext uri="{BB962C8B-B14F-4D97-AF65-F5344CB8AC3E}">
        <p14:creationId xmlns:p14="http://schemas.microsoft.com/office/powerpoint/2010/main" val="783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ChangeArrowheads="1"/>
          </p:cNvSpPr>
          <p:nvPr/>
        </p:nvSpPr>
        <p:spPr bwMode="auto">
          <a:xfrm>
            <a:off x="6956425" y="2144713"/>
            <a:ext cx="30114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6516" name="Text Box 5"/>
          <p:cNvSpPr txBox="1">
            <a:spLocks noChangeArrowheads="1"/>
          </p:cNvSpPr>
          <p:nvPr/>
        </p:nvSpPr>
        <p:spPr bwMode="auto">
          <a:xfrm>
            <a:off x="2279650" y="691783"/>
            <a:ext cx="1871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、磁聚焦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513" name="Text Box 13"/>
              <p:cNvSpPr txBox="1">
                <a:spLocks noChangeArrowheads="1"/>
              </p:cNvSpPr>
              <p:nvPr/>
            </p:nvSpPr>
            <p:spPr bwMode="auto">
              <a:xfrm>
                <a:off x="2279650" y="1773240"/>
                <a:ext cx="2592388" cy="576263"/>
              </a:xfrm>
              <a:prstGeom prst="rect">
                <a:avLst/>
              </a:prstGeom>
              <a:gradFill rotWithShape="0">
                <a:gsLst>
                  <a:gs pos="0">
                    <a:srgbClr val="FFE7FF"/>
                  </a:gs>
                  <a:gs pos="50000">
                    <a:srgbClr val="FFFFFF"/>
                  </a:gs>
                  <a:gs pos="100000">
                    <a:srgbClr val="FFE7FF"/>
                  </a:gs>
                </a:gsLst>
                <a:lin ang="5400000" scaled="1"/>
              </a:gradFill>
              <a:ln w="9525">
                <a:solidFill>
                  <a:srgbClr val="CC00CC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不垂直</a:t>
                </a:r>
              </a:p>
            </p:txBody>
          </p:sp>
        </mc:Choice>
        <mc:Fallback xmlns="">
          <p:sp>
            <p:nvSpPr>
              <p:cNvPr id="106513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650" y="1773240"/>
                <a:ext cx="2592388" cy="576263"/>
              </a:xfrm>
              <a:prstGeom prst="rect">
                <a:avLst/>
              </a:prstGeom>
              <a:blipFill>
                <a:blip r:embed="rId5"/>
                <a:stretch>
                  <a:fillRect t="-1042" b="-28125"/>
                </a:stretch>
              </a:blipFill>
              <a:ln w="9525">
                <a:solidFill>
                  <a:srgbClr val="CC00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6" name="Rectangle 21"/>
          <p:cNvSpPr>
            <a:spLocks noChangeArrowheads="1"/>
          </p:cNvSpPr>
          <p:nvPr/>
        </p:nvSpPr>
        <p:spPr bwMode="auto">
          <a:xfrm>
            <a:off x="5931184" y="5380004"/>
            <a:ext cx="156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螺距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430972" y="582386"/>
                <a:ext cx="203119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72" y="582386"/>
                <a:ext cx="2031197" cy="58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07637" y="2521319"/>
                <a:ext cx="2104615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637" y="2521319"/>
                <a:ext cx="2104615" cy="532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0"/>
          <p:cNvSpPr>
            <a:spLocks/>
          </p:cNvSpPr>
          <p:nvPr/>
        </p:nvSpPr>
        <p:spPr bwMode="auto">
          <a:xfrm>
            <a:off x="2424114" y="3302947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628916" y="3011556"/>
                <a:ext cx="2121606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16" y="3011556"/>
                <a:ext cx="2121606" cy="532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628916" y="3616053"/>
                <a:ext cx="21344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16" y="3616053"/>
                <a:ext cx="21344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110639" y="4424202"/>
                <a:ext cx="1689822" cy="903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39" y="4424202"/>
                <a:ext cx="1689822" cy="90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973900" y="4353348"/>
                <a:ext cx="1691873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00" y="4353348"/>
                <a:ext cx="1691873" cy="9743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122869" y="5154789"/>
                <a:ext cx="3809055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69" y="5154789"/>
                <a:ext cx="3809055" cy="9743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02408" name="ShockwaveFlash1" r:id="rId2" imgW="6332400" imgH="3259080"/>
        </mc:Choice>
        <mc:Fallback>
          <p:control name="ShockwaveFlash1" r:id="rId2" imgW="6332400" imgH="32590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73725" y="1776413"/>
                  <a:ext cx="6332538" cy="3259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094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3" grpId="0" animBg="1"/>
      <p:bldP spid="106506" grpId="0"/>
      <p:bldP spid="26" grpId="0"/>
      <p:bldP spid="27" grpId="0"/>
      <p:bldP spid="29" grpId="0" animBg="1"/>
      <p:bldP spid="30" grpId="0"/>
      <p:bldP spid="31" grpId="0"/>
      <p:bldP spid="32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8552" name="Text Box 7" descr="羊皮纸"/>
              <p:cNvSpPr txBox="1">
                <a:spLocks noChangeArrowheads="1"/>
              </p:cNvSpPr>
              <p:nvPr/>
            </p:nvSpPr>
            <p:spPr bwMode="auto">
              <a:xfrm>
                <a:off x="2566988" y="549275"/>
                <a:ext cx="8909049" cy="1868488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在均匀磁场中某点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发射一束初速相差不大的带电粒子，它们的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之间的夹角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不尽相同，但都较小，这些粒子沿半径不同的螺旋线运动，因螺距近似相等，都相交于屏上同一点，此现象称之为磁聚焦。</a:t>
                </a:r>
                <a:endParaRPr kumimoji="0" lang="en-US" altLang="zh-CN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8552" name="Text Box 7" descr="羊皮纸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988" y="549275"/>
                <a:ext cx="8909049" cy="1868488"/>
              </a:xfrm>
              <a:prstGeom prst="rect">
                <a:avLst/>
              </a:prstGeom>
              <a:blipFill>
                <a:blip r:embed="rId6"/>
                <a:stretch>
                  <a:fillRect l="-1298" t="-2913" r="-5328" b="-7767"/>
                </a:stretch>
              </a:blipFill>
              <a:ln w="95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03432" name="ShockwaveFlash1" r:id="rId2" imgW="8134200" imgH="3554280"/>
        </mc:Choice>
        <mc:Fallback>
          <p:control name="ShockwaveFlash1" r:id="rId2" imgW="8134200" imgH="355428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28938" y="2513013"/>
                  <a:ext cx="8134350" cy="35544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556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46594" y="3139010"/>
              <a:ext cx="844333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带电粒子在电场和磁场中的运动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58404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699761" y="3647446"/>
            <a:ext cx="2905949" cy="2235200"/>
            <a:chOff x="3360" y="2352"/>
            <a:chExt cx="2180" cy="1572"/>
          </a:xfrm>
        </p:grpSpPr>
        <p:sp>
          <p:nvSpPr>
            <p:cNvPr id="104584" name="Rectangle 9"/>
            <p:cNvSpPr>
              <a:spLocks noChangeArrowheads="1"/>
            </p:cNvSpPr>
            <p:nvPr/>
          </p:nvSpPr>
          <p:spPr bwMode="auto">
            <a:xfrm>
              <a:off x="3360" y="2352"/>
              <a:ext cx="2160" cy="153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04585" name="Line 10"/>
            <p:cNvSpPr>
              <a:spLocks noChangeShapeType="1"/>
            </p:cNvSpPr>
            <p:nvPr/>
          </p:nvSpPr>
          <p:spPr bwMode="auto">
            <a:xfrm>
              <a:off x="3552" y="3183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6" name="Line 11"/>
            <p:cNvSpPr>
              <a:spLocks noChangeShapeType="1"/>
            </p:cNvSpPr>
            <p:nvPr/>
          </p:nvSpPr>
          <p:spPr bwMode="auto">
            <a:xfrm>
              <a:off x="3552" y="3399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7" name="Rectangle 12"/>
            <p:cNvSpPr>
              <a:spLocks noChangeArrowheads="1"/>
            </p:cNvSpPr>
            <p:nvPr/>
          </p:nvSpPr>
          <p:spPr bwMode="auto">
            <a:xfrm>
              <a:off x="4057" y="3183"/>
              <a:ext cx="51" cy="216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04588" name="Line 13"/>
            <p:cNvSpPr>
              <a:spLocks noChangeShapeType="1"/>
            </p:cNvSpPr>
            <p:nvPr/>
          </p:nvSpPr>
          <p:spPr bwMode="auto">
            <a:xfrm>
              <a:off x="4461" y="3183"/>
              <a:ext cx="0" cy="216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9" name="Line 14"/>
            <p:cNvSpPr>
              <a:spLocks noChangeShapeType="1"/>
            </p:cNvSpPr>
            <p:nvPr/>
          </p:nvSpPr>
          <p:spPr bwMode="auto">
            <a:xfrm>
              <a:off x="5068" y="3183"/>
              <a:ext cx="0" cy="2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0" name="Line 15"/>
            <p:cNvSpPr>
              <a:spLocks noChangeShapeType="1"/>
            </p:cNvSpPr>
            <p:nvPr/>
          </p:nvSpPr>
          <p:spPr bwMode="auto">
            <a:xfrm>
              <a:off x="4765" y="3183"/>
              <a:ext cx="0" cy="216"/>
            </a:xfrm>
            <a:prstGeom prst="line">
              <a:avLst/>
            </a:prstGeom>
            <a:noFill/>
            <a:ln w="76200">
              <a:solidFill>
                <a:srgbClr val="99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1" name="Line 16"/>
            <p:cNvSpPr>
              <a:spLocks noChangeShapeType="1"/>
            </p:cNvSpPr>
            <p:nvPr/>
          </p:nvSpPr>
          <p:spPr bwMode="auto">
            <a:xfrm flipH="1" flipV="1">
              <a:off x="4320" y="2727"/>
              <a:ext cx="141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2" name="Line 17"/>
            <p:cNvSpPr>
              <a:spLocks noChangeShapeType="1"/>
            </p:cNvSpPr>
            <p:nvPr/>
          </p:nvSpPr>
          <p:spPr bwMode="auto">
            <a:xfrm flipH="1" flipV="1">
              <a:off x="4608" y="2727"/>
              <a:ext cx="0" cy="48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3" name="Line 18"/>
            <p:cNvSpPr>
              <a:spLocks noChangeShapeType="1"/>
            </p:cNvSpPr>
            <p:nvPr/>
          </p:nvSpPr>
          <p:spPr bwMode="auto">
            <a:xfrm flipV="1">
              <a:off x="4765" y="2727"/>
              <a:ext cx="83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4" name="Line 19"/>
            <p:cNvSpPr>
              <a:spLocks noChangeShapeType="1"/>
            </p:cNvSpPr>
            <p:nvPr/>
          </p:nvSpPr>
          <p:spPr bwMode="auto">
            <a:xfrm flipV="1">
              <a:off x="5068" y="2727"/>
              <a:ext cx="164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5" name="Line 20"/>
            <p:cNvSpPr>
              <a:spLocks noChangeShapeType="1"/>
            </p:cNvSpPr>
            <p:nvPr/>
          </p:nvSpPr>
          <p:spPr bwMode="auto">
            <a:xfrm flipH="1" flipV="1">
              <a:off x="3888" y="2775"/>
              <a:ext cx="169" cy="40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6" name="Text Box 21"/>
            <p:cNvSpPr txBox="1">
              <a:spLocks noChangeArrowheads="1"/>
            </p:cNvSpPr>
            <p:nvPr/>
          </p:nvSpPr>
          <p:spPr bwMode="auto">
            <a:xfrm>
              <a:off x="3692" y="2487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70</a:t>
              </a:r>
            </a:p>
          </p:txBody>
        </p:sp>
        <p:sp>
          <p:nvSpPr>
            <p:cNvPr id="104597" name="Text Box 22"/>
            <p:cNvSpPr txBox="1">
              <a:spLocks noChangeArrowheads="1"/>
            </p:cNvSpPr>
            <p:nvPr/>
          </p:nvSpPr>
          <p:spPr bwMode="auto">
            <a:xfrm>
              <a:off x="4075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72</a:t>
              </a:r>
            </a:p>
          </p:txBody>
        </p:sp>
        <p:sp>
          <p:nvSpPr>
            <p:cNvPr id="104598" name="Text Box 23"/>
            <p:cNvSpPr txBox="1">
              <a:spLocks noChangeArrowheads="1"/>
            </p:cNvSpPr>
            <p:nvPr/>
          </p:nvSpPr>
          <p:spPr bwMode="auto">
            <a:xfrm>
              <a:off x="4416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73</a:t>
              </a:r>
            </a:p>
          </p:txBody>
        </p:sp>
        <p:sp>
          <p:nvSpPr>
            <p:cNvPr id="104599" name="Text Box 24"/>
            <p:cNvSpPr txBox="1">
              <a:spLocks noChangeArrowheads="1"/>
            </p:cNvSpPr>
            <p:nvPr/>
          </p:nvSpPr>
          <p:spPr bwMode="auto">
            <a:xfrm>
              <a:off x="4751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74</a:t>
              </a:r>
            </a:p>
          </p:txBody>
        </p:sp>
        <p:sp>
          <p:nvSpPr>
            <p:cNvPr id="104600" name="Text Box 25"/>
            <p:cNvSpPr txBox="1">
              <a:spLocks noChangeArrowheads="1"/>
            </p:cNvSpPr>
            <p:nvPr/>
          </p:nvSpPr>
          <p:spPr bwMode="auto">
            <a:xfrm>
              <a:off x="5132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76</a:t>
              </a:r>
            </a:p>
          </p:txBody>
        </p:sp>
        <p:sp>
          <p:nvSpPr>
            <p:cNvPr id="104601" name="Line 26"/>
            <p:cNvSpPr>
              <a:spLocks noChangeShapeType="1"/>
            </p:cNvSpPr>
            <p:nvPr/>
          </p:nvSpPr>
          <p:spPr bwMode="auto">
            <a:xfrm>
              <a:off x="4613" y="3183"/>
              <a:ext cx="0" cy="216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602" name="Text Box 27"/>
            <p:cNvSpPr txBox="1">
              <a:spLocks noChangeArrowheads="1"/>
            </p:cNvSpPr>
            <p:nvPr/>
          </p:nvSpPr>
          <p:spPr bwMode="auto">
            <a:xfrm>
              <a:off x="3360" y="3553"/>
              <a:ext cx="2160" cy="371"/>
            </a:xfrm>
            <a:prstGeom prst="rect">
              <a:avLst/>
            </a:prstGeom>
            <a:noFill/>
            <a:ln w="9525">
              <a:solidFill>
                <a:srgbClr val="99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锗的质谱</a:t>
              </a:r>
            </a:p>
          </p:txBody>
        </p:sp>
      </p:grpSp>
      <p:sp>
        <p:nvSpPr>
          <p:cNvPr id="104580" name="Text Box 5"/>
          <p:cNvSpPr txBox="1">
            <a:spLocks noChangeArrowheads="1"/>
          </p:cNvSpPr>
          <p:nvPr/>
        </p:nvSpPr>
        <p:spPr bwMode="auto">
          <a:xfrm>
            <a:off x="2442025" y="542809"/>
            <a:ext cx="518477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一、质谱仪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Mass spectrometer)</a:t>
            </a:r>
            <a:endParaRPr kumimoji="0"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4461" name="AutoShape 166"/>
          <p:cNvSpPr>
            <a:spLocks noChangeArrowheads="1"/>
          </p:cNvSpPr>
          <p:nvPr/>
        </p:nvSpPr>
        <p:spPr bwMode="auto">
          <a:xfrm>
            <a:off x="8936834" y="1691651"/>
            <a:ext cx="431800" cy="360363"/>
          </a:xfrm>
          <a:prstGeom prst="rightArrow">
            <a:avLst>
              <a:gd name="adj1" fmla="val 50000"/>
              <a:gd name="adj2" fmla="val 29956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4459" name="AutoShape 167"/>
          <p:cNvSpPr>
            <a:spLocks noChangeArrowheads="1"/>
          </p:cNvSpPr>
          <p:nvPr/>
        </p:nvSpPr>
        <p:spPr bwMode="auto">
          <a:xfrm>
            <a:off x="8939659" y="2693732"/>
            <a:ext cx="431800" cy="360362"/>
          </a:xfrm>
          <a:prstGeom prst="rightArrow">
            <a:avLst>
              <a:gd name="adj1" fmla="val 50000"/>
              <a:gd name="adj2" fmla="val 29956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54" name="TextBox 84"/>
          <p:cNvSpPr txBox="1">
            <a:spLocks noChangeArrowheads="1"/>
          </p:cNvSpPr>
          <p:nvPr/>
        </p:nvSpPr>
        <p:spPr bwMode="auto">
          <a:xfrm>
            <a:off x="3739806" y="6087686"/>
            <a:ext cx="7143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质谱仪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是用物理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方法分析同位素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的仪器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6849817" y="1621988"/>
                <a:ext cx="18185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𝑞𝐸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817" y="1621988"/>
                <a:ext cx="18185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9538950" y="1348801"/>
                <a:ext cx="1202637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950" y="1348801"/>
                <a:ext cx="1202637" cy="89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6704463" y="2320605"/>
                <a:ext cx="222054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63" y="2320605"/>
                <a:ext cx="2220543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2543626" y="1415170"/>
            <a:ext cx="3976687" cy="4263062"/>
            <a:chOff x="2543626" y="1415170"/>
            <a:chExt cx="3976687" cy="4263062"/>
          </a:xfrm>
        </p:grpSpPr>
        <p:grpSp>
          <p:nvGrpSpPr>
            <p:cNvPr id="5" name="Group 163"/>
            <p:cNvGrpSpPr>
              <a:grpSpLocks/>
            </p:cNvGrpSpPr>
            <p:nvPr/>
          </p:nvGrpSpPr>
          <p:grpSpPr bwMode="auto">
            <a:xfrm>
              <a:off x="2543626" y="1477707"/>
              <a:ext cx="3976687" cy="4200525"/>
              <a:chOff x="567" y="1117"/>
              <a:chExt cx="2505" cy="2646"/>
            </a:xfrm>
          </p:grpSpPr>
          <p:sp>
            <p:nvSpPr>
              <p:cNvPr id="104462" name="Rectangle 29"/>
              <p:cNvSpPr>
                <a:spLocks noChangeArrowheads="1"/>
              </p:cNvSpPr>
              <p:nvPr/>
            </p:nvSpPr>
            <p:spPr bwMode="auto">
              <a:xfrm>
                <a:off x="567" y="1117"/>
                <a:ext cx="2505" cy="264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3" name="Oval 30"/>
              <p:cNvSpPr>
                <a:spLocks noChangeArrowheads="1"/>
              </p:cNvSpPr>
              <p:nvPr/>
            </p:nvSpPr>
            <p:spPr bwMode="auto">
              <a:xfrm>
                <a:off x="886" y="1665"/>
                <a:ext cx="1760" cy="1694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4" name="Oval 31"/>
              <p:cNvSpPr>
                <a:spLocks noChangeArrowheads="1"/>
              </p:cNvSpPr>
              <p:nvPr/>
            </p:nvSpPr>
            <p:spPr bwMode="auto">
              <a:xfrm>
                <a:off x="1326" y="1964"/>
                <a:ext cx="1124" cy="1096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5" name="Rectangle 32"/>
              <p:cNvSpPr>
                <a:spLocks noChangeArrowheads="1"/>
              </p:cNvSpPr>
              <p:nvPr/>
            </p:nvSpPr>
            <p:spPr bwMode="auto">
              <a:xfrm>
                <a:off x="740" y="1615"/>
                <a:ext cx="2102" cy="8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6" name="Line 34"/>
              <p:cNvSpPr>
                <a:spLocks noChangeShapeType="1"/>
              </p:cNvSpPr>
              <p:nvPr/>
            </p:nvSpPr>
            <p:spPr bwMode="auto">
              <a:xfrm>
                <a:off x="886" y="2462"/>
                <a:ext cx="9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104467" name="Group 35"/>
              <p:cNvGrpSpPr>
                <a:grpSpLocks/>
              </p:cNvGrpSpPr>
              <p:nvPr/>
            </p:nvGrpSpPr>
            <p:grpSpPr bwMode="auto">
              <a:xfrm>
                <a:off x="887" y="2311"/>
                <a:ext cx="369" cy="332"/>
                <a:chOff x="806" y="2236"/>
                <a:chExt cx="362" cy="321"/>
              </a:xfrm>
            </p:grpSpPr>
            <p:sp>
              <p:nvSpPr>
                <p:cNvPr id="10457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68" name="Group 39"/>
              <p:cNvGrpSpPr>
                <a:grpSpLocks/>
              </p:cNvGrpSpPr>
              <p:nvPr/>
            </p:nvGrpSpPr>
            <p:grpSpPr bwMode="auto">
              <a:xfrm>
                <a:off x="1182" y="2288"/>
                <a:ext cx="368" cy="331"/>
                <a:chOff x="808" y="2236"/>
                <a:chExt cx="361" cy="319"/>
              </a:xfrm>
            </p:grpSpPr>
            <p:sp>
              <p:nvSpPr>
                <p:cNvPr id="10457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08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69" name="Text Box 43"/>
              <p:cNvSpPr txBox="1">
                <a:spLocks noChangeArrowheads="1"/>
              </p:cNvSpPr>
              <p:nvPr/>
            </p:nvSpPr>
            <p:spPr bwMode="auto">
              <a:xfrm>
                <a:off x="2356" y="229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70" name="Text Box 44"/>
              <p:cNvSpPr txBox="1">
                <a:spLocks noChangeArrowheads="1"/>
              </p:cNvSpPr>
              <p:nvPr/>
            </p:nvSpPr>
            <p:spPr bwMode="auto">
              <a:xfrm>
                <a:off x="2455" y="2291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71" name="Group 45"/>
              <p:cNvGrpSpPr>
                <a:grpSpLocks/>
              </p:cNvGrpSpPr>
              <p:nvPr/>
            </p:nvGrpSpPr>
            <p:grpSpPr bwMode="auto">
              <a:xfrm>
                <a:off x="2062" y="2288"/>
                <a:ext cx="373" cy="331"/>
                <a:chOff x="804" y="2236"/>
                <a:chExt cx="366" cy="319"/>
              </a:xfrm>
            </p:grpSpPr>
            <p:sp>
              <p:nvSpPr>
                <p:cNvPr id="10457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804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2" name="Group 49"/>
              <p:cNvGrpSpPr>
                <a:grpSpLocks/>
              </p:cNvGrpSpPr>
              <p:nvPr/>
            </p:nvGrpSpPr>
            <p:grpSpPr bwMode="auto">
              <a:xfrm>
                <a:off x="1767" y="2288"/>
                <a:ext cx="369" cy="331"/>
                <a:chOff x="806" y="2236"/>
                <a:chExt cx="362" cy="319"/>
              </a:xfrm>
            </p:grpSpPr>
            <p:sp>
              <p:nvSpPr>
                <p:cNvPr id="10456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3" name="Group 53"/>
              <p:cNvGrpSpPr>
                <a:grpSpLocks/>
              </p:cNvGrpSpPr>
              <p:nvPr/>
            </p:nvGrpSpPr>
            <p:grpSpPr bwMode="auto">
              <a:xfrm>
                <a:off x="1471" y="2288"/>
                <a:ext cx="374" cy="331"/>
                <a:chOff x="803" y="2236"/>
                <a:chExt cx="367" cy="319"/>
              </a:xfrm>
            </p:grpSpPr>
            <p:sp>
              <p:nvSpPr>
                <p:cNvPr id="104565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803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6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901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4" name="Group 57"/>
              <p:cNvGrpSpPr>
                <a:grpSpLocks/>
              </p:cNvGrpSpPr>
              <p:nvPr/>
            </p:nvGrpSpPr>
            <p:grpSpPr bwMode="auto">
              <a:xfrm>
                <a:off x="988" y="2536"/>
                <a:ext cx="368" cy="332"/>
                <a:chOff x="805" y="2235"/>
                <a:chExt cx="361" cy="320"/>
              </a:xfrm>
            </p:grpSpPr>
            <p:sp>
              <p:nvSpPr>
                <p:cNvPr id="104562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805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3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996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5" name="Group 61"/>
              <p:cNvGrpSpPr>
                <a:grpSpLocks/>
              </p:cNvGrpSpPr>
              <p:nvPr/>
            </p:nvGrpSpPr>
            <p:grpSpPr bwMode="auto">
              <a:xfrm>
                <a:off x="1278" y="2536"/>
                <a:ext cx="370" cy="332"/>
                <a:chOff x="806" y="2235"/>
                <a:chExt cx="363" cy="320"/>
              </a:xfrm>
            </p:grpSpPr>
            <p:sp>
              <p:nvSpPr>
                <p:cNvPr id="104559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0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76" name="Text Box 65"/>
              <p:cNvSpPr txBox="1">
                <a:spLocks noChangeArrowheads="1"/>
              </p:cNvSpPr>
              <p:nvPr/>
            </p:nvSpPr>
            <p:spPr bwMode="auto">
              <a:xfrm>
                <a:off x="2449" y="2541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77" name="Group 66"/>
              <p:cNvGrpSpPr>
                <a:grpSpLocks/>
              </p:cNvGrpSpPr>
              <p:nvPr/>
            </p:nvGrpSpPr>
            <p:grpSpPr bwMode="auto">
              <a:xfrm>
                <a:off x="2160" y="2559"/>
                <a:ext cx="368" cy="332"/>
                <a:chOff x="808" y="2235"/>
                <a:chExt cx="361" cy="321"/>
              </a:xfrm>
            </p:grpSpPr>
            <p:sp>
              <p:nvSpPr>
                <p:cNvPr id="10455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08" y="2235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8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8" name="Group 70"/>
              <p:cNvGrpSpPr>
                <a:grpSpLocks/>
              </p:cNvGrpSpPr>
              <p:nvPr/>
            </p:nvGrpSpPr>
            <p:grpSpPr bwMode="auto">
              <a:xfrm>
                <a:off x="1865" y="2536"/>
                <a:ext cx="370" cy="332"/>
                <a:chOff x="806" y="2235"/>
                <a:chExt cx="363" cy="320"/>
              </a:xfrm>
            </p:grpSpPr>
            <p:sp>
              <p:nvSpPr>
                <p:cNvPr id="10455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9" name="Group 74"/>
              <p:cNvGrpSpPr>
                <a:grpSpLocks/>
              </p:cNvGrpSpPr>
              <p:nvPr/>
            </p:nvGrpSpPr>
            <p:grpSpPr bwMode="auto">
              <a:xfrm>
                <a:off x="1571" y="2536"/>
                <a:ext cx="369" cy="332"/>
                <a:chOff x="806" y="2235"/>
                <a:chExt cx="362" cy="320"/>
              </a:xfrm>
            </p:grpSpPr>
            <p:sp>
              <p:nvSpPr>
                <p:cNvPr id="104550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1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2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80" name="Text Box 78"/>
              <p:cNvSpPr txBox="1">
                <a:spLocks noChangeArrowheads="1"/>
              </p:cNvSpPr>
              <p:nvPr/>
            </p:nvSpPr>
            <p:spPr bwMode="auto">
              <a:xfrm>
                <a:off x="1085" y="2738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81" name="Text Box 79"/>
              <p:cNvSpPr txBox="1">
                <a:spLocks noChangeArrowheads="1"/>
              </p:cNvSpPr>
              <p:nvPr/>
            </p:nvSpPr>
            <p:spPr bwMode="auto">
              <a:xfrm>
                <a:off x="1181" y="274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82" name="Group 80"/>
              <p:cNvGrpSpPr>
                <a:grpSpLocks/>
              </p:cNvGrpSpPr>
              <p:nvPr/>
            </p:nvGrpSpPr>
            <p:grpSpPr bwMode="auto">
              <a:xfrm>
                <a:off x="1278" y="2736"/>
                <a:ext cx="370" cy="332"/>
                <a:chOff x="806" y="2236"/>
                <a:chExt cx="363" cy="320"/>
              </a:xfrm>
            </p:grpSpPr>
            <p:sp>
              <p:nvSpPr>
                <p:cNvPr id="104547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83" name="Text Box 84"/>
              <p:cNvSpPr txBox="1">
                <a:spLocks noChangeArrowheads="1"/>
              </p:cNvSpPr>
              <p:nvPr/>
            </p:nvSpPr>
            <p:spPr bwMode="auto">
              <a:xfrm>
                <a:off x="2161" y="2738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84" name="Text Box 85"/>
              <p:cNvSpPr txBox="1">
                <a:spLocks noChangeArrowheads="1"/>
              </p:cNvSpPr>
              <p:nvPr/>
            </p:nvSpPr>
            <p:spPr bwMode="auto">
              <a:xfrm>
                <a:off x="2260" y="274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85" name="Group 86"/>
              <p:cNvGrpSpPr>
                <a:grpSpLocks/>
              </p:cNvGrpSpPr>
              <p:nvPr/>
            </p:nvGrpSpPr>
            <p:grpSpPr bwMode="auto">
              <a:xfrm>
                <a:off x="1865" y="2736"/>
                <a:ext cx="370" cy="332"/>
                <a:chOff x="806" y="2236"/>
                <a:chExt cx="363" cy="320"/>
              </a:xfrm>
            </p:grpSpPr>
            <p:sp>
              <p:nvSpPr>
                <p:cNvPr id="104544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5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6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6" name="Group 90"/>
              <p:cNvGrpSpPr>
                <a:grpSpLocks/>
              </p:cNvGrpSpPr>
              <p:nvPr/>
            </p:nvGrpSpPr>
            <p:grpSpPr bwMode="auto">
              <a:xfrm>
                <a:off x="1571" y="2736"/>
                <a:ext cx="369" cy="332"/>
                <a:chOff x="806" y="2236"/>
                <a:chExt cx="362" cy="320"/>
              </a:xfrm>
            </p:grpSpPr>
            <p:sp>
              <p:nvSpPr>
                <p:cNvPr id="104541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2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3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7" name="Group 94"/>
              <p:cNvGrpSpPr>
                <a:grpSpLocks/>
              </p:cNvGrpSpPr>
              <p:nvPr/>
            </p:nvGrpSpPr>
            <p:grpSpPr bwMode="auto">
              <a:xfrm>
                <a:off x="1283" y="2935"/>
                <a:ext cx="368" cy="332"/>
                <a:chOff x="807" y="2236"/>
                <a:chExt cx="361" cy="320"/>
              </a:xfrm>
            </p:grpSpPr>
            <p:sp>
              <p:nvSpPr>
                <p:cNvPr id="104538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807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9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0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8" name="Group 98"/>
              <p:cNvGrpSpPr>
                <a:grpSpLocks/>
              </p:cNvGrpSpPr>
              <p:nvPr/>
            </p:nvGrpSpPr>
            <p:grpSpPr bwMode="auto">
              <a:xfrm>
                <a:off x="1865" y="2935"/>
                <a:ext cx="370" cy="332"/>
                <a:chOff x="806" y="2236"/>
                <a:chExt cx="363" cy="320"/>
              </a:xfrm>
            </p:grpSpPr>
            <p:sp>
              <p:nvSpPr>
                <p:cNvPr id="104535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6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7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9" name="Group 102"/>
              <p:cNvGrpSpPr>
                <a:grpSpLocks/>
              </p:cNvGrpSpPr>
              <p:nvPr/>
            </p:nvGrpSpPr>
            <p:grpSpPr bwMode="auto">
              <a:xfrm>
                <a:off x="1571" y="2935"/>
                <a:ext cx="369" cy="332"/>
                <a:chOff x="806" y="2236"/>
                <a:chExt cx="362" cy="320"/>
              </a:xfrm>
            </p:grpSpPr>
            <p:sp>
              <p:nvSpPr>
                <p:cNvPr id="104532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3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4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90" name="Line 106"/>
              <p:cNvSpPr>
                <a:spLocks noChangeShapeType="1"/>
              </p:cNvSpPr>
              <p:nvPr/>
            </p:nvSpPr>
            <p:spPr bwMode="auto">
              <a:xfrm>
                <a:off x="2597" y="2114"/>
                <a:ext cx="293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491" name="Line 107"/>
              <p:cNvSpPr>
                <a:spLocks noChangeShapeType="1"/>
              </p:cNvSpPr>
              <p:nvPr/>
            </p:nvSpPr>
            <p:spPr bwMode="auto">
              <a:xfrm>
                <a:off x="2010" y="2114"/>
                <a:ext cx="29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492" name="Text Box 108"/>
              <p:cNvSpPr txBox="1">
                <a:spLocks noChangeArrowheads="1"/>
              </p:cNvSpPr>
              <p:nvPr/>
            </p:nvSpPr>
            <p:spPr bwMode="auto">
              <a:xfrm>
                <a:off x="2267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3" name="Text Box 109"/>
              <p:cNvSpPr txBox="1">
                <a:spLocks noChangeArrowheads="1"/>
              </p:cNvSpPr>
              <p:nvPr/>
            </p:nvSpPr>
            <p:spPr bwMode="auto">
              <a:xfrm>
                <a:off x="2365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4" name="Text Box 110"/>
              <p:cNvSpPr txBox="1">
                <a:spLocks noChangeArrowheads="1"/>
              </p:cNvSpPr>
              <p:nvPr/>
            </p:nvSpPr>
            <p:spPr bwMode="auto">
              <a:xfrm>
                <a:off x="2462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5" name="Text Box 111"/>
              <p:cNvSpPr txBox="1">
                <a:spLocks noChangeArrowheads="1"/>
              </p:cNvSpPr>
              <p:nvPr/>
            </p:nvSpPr>
            <p:spPr bwMode="auto">
              <a:xfrm>
                <a:off x="2255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6" name="Text Box 112"/>
              <p:cNvSpPr txBox="1">
                <a:spLocks noChangeArrowheads="1"/>
              </p:cNvSpPr>
              <p:nvPr/>
            </p:nvSpPr>
            <p:spPr bwMode="auto">
              <a:xfrm>
                <a:off x="2353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7" name="Text Box 113"/>
              <p:cNvSpPr txBox="1">
                <a:spLocks noChangeArrowheads="1"/>
              </p:cNvSpPr>
              <p:nvPr/>
            </p:nvSpPr>
            <p:spPr bwMode="auto">
              <a:xfrm>
                <a:off x="2450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8" name="Text Box 114"/>
              <p:cNvSpPr txBox="1">
                <a:spLocks noChangeArrowheads="1"/>
              </p:cNvSpPr>
              <p:nvPr/>
            </p:nvSpPr>
            <p:spPr bwMode="auto">
              <a:xfrm>
                <a:off x="2255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9" name="Text Box 115"/>
              <p:cNvSpPr txBox="1">
                <a:spLocks noChangeArrowheads="1"/>
              </p:cNvSpPr>
              <p:nvPr/>
            </p:nvSpPr>
            <p:spPr bwMode="auto">
              <a:xfrm>
                <a:off x="2353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0" name="Text Box 116"/>
              <p:cNvSpPr txBox="1">
                <a:spLocks noChangeArrowheads="1"/>
              </p:cNvSpPr>
              <p:nvPr/>
            </p:nvSpPr>
            <p:spPr bwMode="auto">
              <a:xfrm>
                <a:off x="2450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1" name="Text Box 117"/>
              <p:cNvSpPr txBox="1">
                <a:spLocks noChangeArrowheads="1"/>
              </p:cNvSpPr>
              <p:nvPr/>
            </p:nvSpPr>
            <p:spPr bwMode="auto">
              <a:xfrm>
                <a:off x="2255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2" name="Text Box 118"/>
              <p:cNvSpPr txBox="1">
                <a:spLocks noChangeArrowheads="1"/>
              </p:cNvSpPr>
              <p:nvPr/>
            </p:nvSpPr>
            <p:spPr bwMode="auto">
              <a:xfrm>
                <a:off x="2353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3" name="Text Box 119"/>
              <p:cNvSpPr txBox="1">
                <a:spLocks noChangeArrowheads="1"/>
              </p:cNvSpPr>
              <p:nvPr/>
            </p:nvSpPr>
            <p:spPr bwMode="auto">
              <a:xfrm>
                <a:off x="2450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4" name="Line 120"/>
              <p:cNvSpPr>
                <a:spLocks noChangeShapeType="1"/>
              </p:cNvSpPr>
              <p:nvPr/>
            </p:nvSpPr>
            <p:spPr bwMode="auto">
              <a:xfrm>
                <a:off x="886" y="2512"/>
                <a:ext cx="1515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05" name="Line 121"/>
              <p:cNvSpPr>
                <a:spLocks noChangeShapeType="1"/>
              </p:cNvSpPr>
              <p:nvPr/>
            </p:nvSpPr>
            <p:spPr bwMode="auto">
              <a:xfrm flipH="1">
                <a:off x="2499" y="2512"/>
                <a:ext cx="14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08" name="Text Box 124"/>
              <p:cNvSpPr txBox="1">
                <a:spLocks noChangeArrowheads="1"/>
              </p:cNvSpPr>
              <p:nvPr/>
            </p:nvSpPr>
            <p:spPr bwMode="auto">
              <a:xfrm>
                <a:off x="2653" y="2024"/>
                <a:ext cx="2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-</a:t>
                </a:r>
              </a:p>
            </p:txBody>
          </p:sp>
          <p:sp>
            <p:nvSpPr>
              <p:cNvPr id="104509" name="Text Box 125"/>
              <p:cNvSpPr txBox="1">
                <a:spLocks noChangeArrowheads="1"/>
              </p:cNvSpPr>
              <p:nvPr/>
            </p:nvSpPr>
            <p:spPr bwMode="auto">
              <a:xfrm>
                <a:off x="1962" y="2069"/>
                <a:ext cx="26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+</a:t>
                </a:r>
              </a:p>
            </p:txBody>
          </p:sp>
          <p:sp>
            <p:nvSpPr>
              <p:cNvPr id="104513" name="Line 129"/>
              <p:cNvSpPr>
                <a:spLocks noChangeShapeType="1"/>
              </p:cNvSpPr>
              <p:nvPr/>
            </p:nvSpPr>
            <p:spPr bwMode="auto">
              <a:xfrm flipV="1">
                <a:off x="2450" y="1466"/>
                <a:ext cx="0" cy="104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4" name="Line 130"/>
              <p:cNvSpPr>
                <a:spLocks noChangeShapeType="1"/>
              </p:cNvSpPr>
              <p:nvPr/>
            </p:nvSpPr>
            <p:spPr bwMode="auto">
              <a:xfrm>
                <a:off x="2304" y="1765"/>
                <a:ext cx="9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5" name="Line 131"/>
              <p:cNvSpPr>
                <a:spLocks noChangeShapeType="1"/>
              </p:cNvSpPr>
              <p:nvPr/>
            </p:nvSpPr>
            <p:spPr bwMode="auto">
              <a:xfrm>
                <a:off x="2499" y="1765"/>
                <a:ext cx="98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6" name="Line 132"/>
              <p:cNvSpPr>
                <a:spLocks noChangeShapeType="1"/>
              </p:cNvSpPr>
              <p:nvPr/>
            </p:nvSpPr>
            <p:spPr bwMode="auto">
              <a:xfrm>
                <a:off x="2304" y="1565"/>
                <a:ext cx="9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7" name="Line 133"/>
              <p:cNvSpPr>
                <a:spLocks noChangeShapeType="1"/>
              </p:cNvSpPr>
              <p:nvPr/>
            </p:nvSpPr>
            <p:spPr bwMode="auto">
              <a:xfrm>
                <a:off x="2499" y="1565"/>
                <a:ext cx="98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8" name="Rectangle 134"/>
              <p:cNvSpPr>
                <a:spLocks noChangeArrowheads="1"/>
              </p:cNvSpPr>
              <p:nvPr/>
            </p:nvSpPr>
            <p:spPr bwMode="auto">
              <a:xfrm>
                <a:off x="2255" y="1790"/>
                <a:ext cx="391" cy="6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19" name="Text Box 135"/>
              <p:cNvSpPr txBox="1">
                <a:spLocks noChangeArrowheads="1"/>
              </p:cNvSpPr>
              <p:nvPr/>
            </p:nvSpPr>
            <p:spPr bwMode="auto">
              <a:xfrm>
                <a:off x="829" y="1402"/>
                <a:ext cx="125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速度选择器</a:t>
                </a:r>
              </a:p>
            </p:txBody>
          </p:sp>
          <p:sp>
            <p:nvSpPr>
              <p:cNvPr id="104520" name="AutoShape 136"/>
              <p:cNvSpPr>
                <a:spLocks noChangeArrowheads="1"/>
              </p:cNvSpPr>
              <p:nvPr/>
            </p:nvSpPr>
            <p:spPr bwMode="auto">
              <a:xfrm>
                <a:off x="832" y="1417"/>
                <a:ext cx="1203" cy="298"/>
              </a:xfrm>
              <a:prstGeom prst="wedgeRectCallout">
                <a:avLst>
                  <a:gd name="adj1" fmla="val 62851"/>
                  <a:gd name="adj2" fmla="val 83283"/>
                </a:avLst>
              </a:prstGeom>
              <a:noFill/>
              <a:ln w="19050">
                <a:solidFill>
                  <a:srgbClr val="99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1" name="Text Box 137"/>
              <p:cNvSpPr txBox="1">
                <a:spLocks noChangeArrowheads="1"/>
              </p:cNvSpPr>
              <p:nvPr/>
            </p:nvSpPr>
            <p:spPr bwMode="auto">
              <a:xfrm>
                <a:off x="912" y="2043"/>
                <a:ext cx="138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照相底片</a:t>
                </a:r>
              </a:p>
            </p:txBody>
          </p:sp>
          <p:sp>
            <p:nvSpPr>
              <p:cNvPr id="104522" name="AutoShape 138"/>
              <p:cNvSpPr>
                <a:spLocks noChangeArrowheads="1"/>
              </p:cNvSpPr>
              <p:nvPr/>
            </p:nvSpPr>
            <p:spPr bwMode="auto">
              <a:xfrm>
                <a:off x="877" y="2064"/>
                <a:ext cx="969" cy="299"/>
              </a:xfrm>
              <a:prstGeom prst="wedgeRectCallout">
                <a:avLst>
                  <a:gd name="adj1" fmla="val 40611"/>
                  <a:gd name="adj2" fmla="val 78940"/>
                </a:avLst>
              </a:prstGeom>
              <a:noFill/>
              <a:ln w="19050">
                <a:solidFill>
                  <a:srgbClr val="99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3" name="Line 139"/>
              <p:cNvSpPr>
                <a:spLocks noChangeShapeType="1"/>
              </p:cNvSpPr>
              <p:nvPr/>
            </p:nvSpPr>
            <p:spPr bwMode="auto">
              <a:xfrm flipV="1">
                <a:off x="2304" y="1815"/>
                <a:ext cx="0" cy="64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24" name="Line 140"/>
              <p:cNvSpPr>
                <a:spLocks noChangeShapeType="1"/>
              </p:cNvSpPr>
              <p:nvPr/>
            </p:nvSpPr>
            <p:spPr bwMode="auto">
              <a:xfrm flipV="1">
                <a:off x="2597" y="1815"/>
                <a:ext cx="0" cy="64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44525" name="Text Box 141"/>
              <p:cNvSpPr txBox="1">
                <a:spLocks noChangeArrowheads="1"/>
              </p:cNvSpPr>
              <p:nvPr/>
            </p:nvSpPr>
            <p:spPr bwMode="auto">
              <a:xfrm>
                <a:off x="567" y="3433"/>
                <a:ext cx="2505" cy="33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质谱仪的示意图</a:t>
                </a:r>
              </a:p>
            </p:txBody>
          </p:sp>
          <p:sp>
            <p:nvSpPr>
              <p:cNvPr id="104526" name="Oval 151"/>
              <p:cNvSpPr>
                <a:spLocks noChangeArrowheads="1"/>
              </p:cNvSpPr>
              <p:nvPr/>
            </p:nvSpPr>
            <p:spPr bwMode="auto">
              <a:xfrm>
                <a:off x="2381" y="1253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8" name="Line 159"/>
              <p:cNvSpPr>
                <a:spLocks noChangeShapeType="1"/>
              </p:cNvSpPr>
              <p:nvPr/>
            </p:nvSpPr>
            <p:spPr bwMode="auto">
              <a:xfrm>
                <a:off x="1837" y="2523"/>
                <a:ext cx="272" cy="771"/>
              </a:xfrm>
              <a:prstGeom prst="line">
                <a:avLst/>
              </a:prstGeom>
              <a:noFill/>
              <a:ln w="28575">
                <a:solidFill>
                  <a:srgbClr val="009999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/>
                <p:cNvSpPr/>
                <p:nvPr/>
              </p:nvSpPr>
              <p:spPr>
                <a:xfrm>
                  <a:off x="4732692" y="1415170"/>
                  <a:ext cx="7566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矩形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692" y="1415170"/>
                  <a:ext cx="75661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/>
                <p:cNvSpPr/>
                <p:nvPr/>
              </p:nvSpPr>
              <p:spPr>
                <a:xfrm>
                  <a:off x="5378838" y="3124537"/>
                  <a:ext cx="5293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矩形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838" y="3124537"/>
                  <a:ext cx="529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5756127" y="2564213"/>
                  <a:ext cx="6354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27" y="2564213"/>
                  <a:ext cx="63543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/>
                <p:cNvSpPr/>
                <p:nvPr/>
              </p:nvSpPr>
              <p:spPr>
                <a:xfrm>
                  <a:off x="5770452" y="1854397"/>
                  <a:ext cx="6179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2" name="矩形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452" y="1854397"/>
                  <a:ext cx="61792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矩形 162"/>
                <p:cNvSpPr/>
                <p:nvPr/>
              </p:nvSpPr>
              <p:spPr>
                <a:xfrm>
                  <a:off x="5779504" y="2180286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3" name="矩形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504" y="2180286"/>
                  <a:ext cx="6261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矩形 163"/>
                <p:cNvSpPr/>
                <p:nvPr/>
              </p:nvSpPr>
              <p:spPr>
                <a:xfrm>
                  <a:off x="5779504" y="3410941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4" name="矩形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504" y="3410941"/>
                  <a:ext cx="62619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/>
                <p:cNvSpPr/>
                <p:nvPr/>
              </p:nvSpPr>
              <p:spPr>
                <a:xfrm>
                  <a:off x="4732692" y="2541521"/>
                  <a:ext cx="6271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5" name="矩形 1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692" y="2541521"/>
                  <a:ext cx="62715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矩形 165"/>
                <p:cNvSpPr/>
                <p:nvPr/>
              </p:nvSpPr>
              <p:spPr>
                <a:xfrm>
                  <a:off x="3213096" y="4051473"/>
                  <a:ext cx="6126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矩形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096" y="4051473"/>
                  <a:ext cx="612668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矩形 166"/>
                <p:cNvSpPr/>
                <p:nvPr/>
              </p:nvSpPr>
              <p:spPr>
                <a:xfrm>
                  <a:off x="4726892" y="3619771"/>
                  <a:ext cx="5237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矩形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892" y="3619771"/>
                  <a:ext cx="52379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/>
              <p:cNvSpPr/>
              <p:nvPr/>
            </p:nvSpPr>
            <p:spPr>
              <a:xfrm>
                <a:off x="9524901" y="2324129"/>
                <a:ext cx="2161617" cy="924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1" name="矩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01" y="2324129"/>
                <a:ext cx="2161617" cy="9240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1" grpId="0" animBg="1"/>
      <p:bldP spid="104459" grpId="0" animBg="1"/>
      <p:bldP spid="154" grpId="0"/>
      <p:bldP spid="155" grpId="0"/>
      <p:bldP spid="156" grpId="0"/>
      <p:bldP spid="157" grpId="0"/>
      <p:bldP spid="1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02" name="Rectangle 2"/>
          <p:cNvSpPr>
            <a:spLocks noChangeArrowheads="1"/>
          </p:cNvSpPr>
          <p:nvPr/>
        </p:nvSpPr>
        <p:spPr bwMode="auto">
          <a:xfrm>
            <a:off x="2465251" y="597557"/>
            <a:ext cx="4897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二、霍尔效应（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Hall effect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9402" name="霍耳效应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09" y="2708834"/>
            <a:ext cx="5501791" cy="367667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6" name="Rectangle 11"/>
          <p:cNvSpPr>
            <a:spLocks noChangeArrowheads="1"/>
          </p:cNvSpPr>
          <p:nvPr/>
        </p:nvSpPr>
        <p:spPr bwMode="auto">
          <a:xfrm>
            <a:off x="2465251" y="1188901"/>
            <a:ext cx="91171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在通有电流的导体板上，垂直于板面施加磁场，则在导体板上会出现横向电势差，此现象称为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霍尔效应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。该电势差称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霍尔电势差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10597" name="AutoShape 12"/>
          <p:cNvSpPr>
            <a:spLocks noChangeArrowheads="1"/>
          </p:cNvSpPr>
          <p:nvPr/>
        </p:nvSpPr>
        <p:spPr bwMode="auto">
          <a:xfrm>
            <a:off x="3372817" y="2897520"/>
            <a:ext cx="2111996" cy="1008064"/>
          </a:xfrm>
          <a:prstGeom prst="wedgeRoundRectCallout">
            <a:avLst>
              <a:gd name="adj1" fmla="val 75509"/>
              <a:gd name="adj2" fmla="val 63482"/>
              <a:gd name="adj3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在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1879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年发现的</a:t>
            </a:r>
          </a:p>
        </p:txBody>
      </p:sp>
      <p:pic>
        <p:nvPicPr>
          <p:cNvPr id="110600" name="Picture 5" descr="霍耳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8"/>
          <a:stretch/>
        </p:blipFill>
        <p:spPr bwMode="auto">
          <a:xfrm>
            <a:off x="3528703" y="3990436"/>
            <a:ext cx="1800225" cy="22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402"/>
                </p:tgtEl>
              </p:cMediaNode>
            </p:video>
          </p:childTnLst>
        </p:cTn>
      </p:par>
    </p:tnLst>
    <p:bldLst>
      <p:bldP spid="110596" grpId="0"/>
      <p:bldP spid="11059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5"/>
          <p:cNvGrpSpPr>
            <a:grpSpLocks/>
          </p:cNvGrpSpPr>
          <p:nvPr/>
        </p:nvGrpSpPr>
        <p:grpSpPr bwMode="auto">
          <a:xfrm>
            <a:off x="3066981" y="1012998"/>
            <a:ext cx="862012" cy="4800600"/>
            <a:chOff x="609" y="1008"/>
            <a:chExt cx="543" cy="3024"/>
          </a:xfrm>
        </p:grpSpPr>
        <p:sp>
          <p:nvSpPr>
            <p:cNvPr id="157702" name="Rectangle 6"/>
            <p:cNvSpPr>
              <a:spLocks noChangeArrowheads="1"/>
            </p:cNvSpPr>
            <p:nvPr/>
          </p:nvSpPr>
          <p:spPr bwMode="auto">
            <a:xfrm>
              <a:off x="609" y="1008"/>
              <a:ext cx="543" cy="302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4400" dirty="0">
                  <a:solidFill>
                    <a:srgbClr val="0000FF"/>
                  </a:solidFill>
                  <a:latin typeface="+mn-ea"/>
                  <a:ea typeface="+mn-ea"/>
                </a:rPr>
                <a:t>霍 尔 效 应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89107" name="ShockwaveFlash1" r:id="rId2" imgW="7370640" imgH="5499000"/>
        </mc:Choice>
        <mc:Fallback>
          <p:control name="ShockwaveFlash1" r:id="rId2" imgW="7370640" imgH="5499000">
            <p:pic>
              <p:nvPicPr>
                <p:cNvPr id="0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05275" y="663575"/>
                  <a:ext cx="7370763" cy="54991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5752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2"/>
          <p:cNvGrpSpPr>
            <a:grpSpLocks/>
          </p:cNvGrpSpPr>
          <p:nvPr/>
        </p:nvGrpSpPr>
        <p:grpSpPr bwMode="auto">
          <a:xfrm>
            <a:off x="3313942" y="565702"/>
            <a:ext cx="7848600" cy="3276600"/>
            <a:chOff x="432" y="480"/>
            <a:chExt cx="4944" cy="2064"/>
          </a:xfrm>
        </p:grpSpPr>
        <p:sp>
          <p:nvSpPr>
            <p:cNvPr id="114733" name="Rectangle 3"/>
            <p:cNvSpPr>
              <a:spLocks noChangeArrowheads="1"/>
            </p:cNvSpPr>
            <p:nvPr/>
          </p:nvSpPr>
          <p:spPr bwMode="auto">
            <a:xfrm>
              <a:off x="432" y="480"/>
              <a:ext cx="4944" cy="206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4" name="AutoShape 4"/>
            <p:cNvSpPr>
              <a:spLocks noChangeArrowheads="1"/>
            </p:cNvSpPr>
            <p:nvPr/>
          </p:nvSpPr>
          <p:spPr bwMode="auto">
            <a:xfrm>
              <a:off x="1200" y="1392"/>
              <a:ext cx="2400" cy="816"/>
            </a:xfrm>
            <a:prstGeom prst="cube">
              <a:avLst>
                <a:gd name="adj" fmla="val 82639"/>
              </a:avLst>
            </a:prstGeom>
            <a:solidFill>
              <a:srgbClr val="CCFFFF">
                <a:alpha val="50195"/>
              </a:srgbClr>
            </a:solidFill>
            <a:ln w="1905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5" name="Line 5"/>
            <p:cNvSpPr>
              <a:spLocks noChangeShapeType="1"/>
            </p:cNvSpPr>
            <p:nvPr/>
          </p:nvSpPr>
          <p:spPr bwMode="auto">
            <a:xfrm flipH="1">
              <a:off x="1872" y="1536"/>
              <a:ext cx="1728" cy="0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6" name="Line 6"/>
            <p:cNvSpPr>
              <a:spLocks noChangeShapeType="1"/>
            </p:cNvSpPr>
            <p:nvPr/>
          </p:nvSpPr>
          <p:spPr bwMode="auto">
            <a:xfrm flipV="1">
              <a:off x="1200" y="1536"/>
              <a:ext cx="672" cy="672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7" name="Line 7"/>
            <p:cNvSpPr>
              <a:spLocks noChangeShapeType="1"/>
            </p:cNvSpPr>
            <p:nvPr/>
          </p:nvSpPr>
          <p:spPr bwMode="auto">
            <a:xfrm>
              <a:off x="1488" y="1152"/>
              <a:ext cx="0" cy="24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8" name="Line 8"/>
            <p:cNvSpPr>
              <a:spLocks noChangeShapeType="1"/>
            </p:cNvSpPr>
            <p:nvPr/>
          </p:nvSpPr>
          <p:spPr bwMode="auto">
            <a:xfrm flipV="1">
              <a:off x="1488" y="1536"/>
              <a:ext cx="0" cy="19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1" name="Line 13"/>
            <p:cNvSpPr>
              <a:spLocks noChangeShapeType="1"/>
            </p:cNvSpPr>
            <p:nvPr/>
          </p:nvSpPr>
          <p:spPr bwMode="auto">
            <a:xfrm flipH="1">
              <a:off x="624" y="1392"/>
              <a:ext cx="672" cy="6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2" name="Line 14"/>
            <p:cNvSpPr>
              <a:spLocks noChangeShapeType="1"/>
            </p:cNvSpPr>
            <p:nvPr/>
          </p:nvSpPr>
          <p:spPr bwMode="auto">
            <a:xfrm flipH="1">
              <a:off x="1104" y="1776"/>
              <a:ext cx="3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3" name="Line 15"/>
            <p:cNvSpPr>
              <a:spLocks noChangeShapeType="1"/>
            </p:cNvSpPr>
            <p:nvPr/>
          </p:nvSpPr>
          <p:spPr bwMode="auto">
            <a:xfrm flipH="1">
              <a:off x="3264" y="1824"/>
              <a:ext cx="43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74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360" y="1824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744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" y="1824"/>
                  <a:ext cx="336" cy="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745" name="Line 17"/>
            <p:cNvSpPr>
              <a:spLocks noChangeShapeType="1"/>
            </p:cNvSpPr>
            <p:nvPr/>
          </p:nvSpPr>
          <p:spPr bwMode="auto">
            <a:xfrm flipH="1" flipV="1">
              <a:off x="1104" y="153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6" name="Line 18"/>
            <p:cNvSpPr>
              <a:spLocks noChangeShapeType="1"/>
            </p:cNvSpPr>
            <p:nvPr/>
          </p:nvSpPr>
          <p:spPr bwMode="auto">
            <a:xfrm flipH="1">
              <a:off x="1104" y="139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7" name="Line 19"/>
            <p:cNvSpPr>
              <a:spLocks noChangeShapeType="1"/>
            </p:cNvSpPr>
            <p:nvPr/>
          </p:nvSpPr>
          <p:spPr bwMode="auto">
            <a:xfrm flipH="1">
              <a:off x="528" y="2064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8" name="Line 20"/>
            <p:cNvSpPr>
              <a:spLocks noChangeShapeType="1"/>
            </p:cNvSpPr>
            <p:nvPr/>
          </p:nvSpPr>
          <p:spPr bwMode="auto">
            <a:xfrm>
              <a:off x="1872" y="1392"/>
              <a:ext cx="0" cy="144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438142" y="1556302"/>
            <a:ext cx="3429000" cy="2133600"/>
            <a:chOff x="2400" y="1104"/>
            <a:chExt cx="2160" cy="1344"/>
          </a:xfrm>
        </p:grpSpPr>
        <p:sp>
          <p:nvSpPr>
            <p:cNvPr id="114722" name="Line 23"/>
            <p:cNvSpPr>
              <a:spLocks noChangeShapeType="1"/>
            </p:cNvSpPr>
            <p:nvPr/>
          </p:nvSpPr>
          <p:spPr bwMode="auto">
            <a:xfrm flipV="1">
              <a:off x="3120" y="1152"/>
              <a:ext cx="1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23" name="Line 24"/>
            <p:cNvSpPr>
              <a:spLocks noChangeShapeType="1"/>
            </p:cNvSpPr>
            <p:nvPr/>
          </p:nvSpPr>
          <p:spPr bwMode="auto">
            <a:xfrm flipH="1">
              <a:off x="2400" y="2160"/>
              <a:ext cx="1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14724" name="Group 25"/>
            <p:cNvGrpSpPr>
              <a:grpSpLocks/>
            </p:cNvGrpSpPr>
            <p:nvPr/>
          </p:nvGrpSpPr>
          <p:grpSpPr bwMode="auto">
            <a:xfrm>
              <a:off x="2400" y="2352"/>
              <a:ext cx="1440" cy="96"/>
              <a:chOff x="2256" y="2544"/>
              <a:chExt cx="1536" cy="96"/>
            </a:xfrm>
          </p:grpSpPr>
          <p:sp>
            <p:nvSpPr>
              <p:cNvPr id="114731" name="Line 26"/>
              <p:cNvSpPr>
                <a:spLocks noChangeShapeType="1"/>
              </p:cNvSpPr>
              <p:nvPr/>
            </p:nvSpPr>
            <p:spPr bwMode="auto">
              <a:xfrm>
                <a:off x="2256" y="2592"/>
                <a:ext cx="14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732" name="Oval 27"/>
              <p:cNvSpPr>
                <a:spLocks noChangeArrowheads="1"/>
              </p:cNvSpPr>
              <p:nvPr/>
            </p:nvSpPr>
            <p:spPr bwMode="auto">
              <a:xfrm>
                <a:off x="3696" y="254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4725" name="Group 28"/>
            <p:cNvGrpSpPr>
              <a:grpSpLocks/>
            </p:cNvGrpSpPr>
            <p:nvPr/>
          </p:nvGrpSpPr>
          <p:grpSpPr bwMode="auto">
            <a:xfrm>
              <a:off x="3300" y="1104"/>
              <a:ext cx="1260" cy="96"/>
              <a:chOff x="3408" y="1104"/>
              <a:chExt cx="1344" cy="96"/>
            </a:xfrm>
          </p:grpSpPr>
          <p:sp>
            <p:nvSpPr>
              <p:cNvPr id="114729" name="Line 29"/>
              <p:cNvSpPr>
                <a:spLocks noChangeShapeType="1"/>
              </p:cNvSpPr>
              <p:nvPr/>
            </p:nvSpPr>
            <p:spPr bwMode="auto">
              <a:xfrm>
                <a:off x="3408" y="1152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730" name="Oval 30"/>
              <p:cNvSpPr>
                <a:spLocks noChangeArrowheads="1"/>
              </p:cNvSpPr>
              <p:nvPr/>
            </p:nvSpPr>
            <p:spPr bwMode="auto">
              <a:xfrm>
                <a:off x="4656" y="110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727" name="Line 32"/>
            <p:cNvSpPr>
              <a:spLocks noChangeShapeType="1"/>
            </p:cNvSpPr>
            <p:nvPr/>
          </p:nvSpPr>
          <p:spPr bwMode="auto">
            <a:xfrm flipV="1">
              <a:off x="3975" y="1152"/>
              <a:ext cx="315" cy="48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28" name="Line 33"/>
            <p:cNvSpPr>
              <a:spLocks noChangeShapeType="1"/>
            </p:cNvSpPr>
            <p:nvPr/>
          </p:nvSpPr>
          <p:spPr bwMode="auto">
            <a:xfrm flipH="1">
              <a:off x="3570" y="1920"/>
              <a:ext cx="270" cy="48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114721" name="Text Box 36"/>
          <p:cNvSpPr txBox="1">
            <a:spLocks noChangeArrowheads="1"/>
          </p:cNvSpPr>
          <p:nvPr/>
        </p:nvSpPr>
        <p:spPr bwMode="auto">
          <a:xfrm>
            <a:off x="7645847" y="832401"/>
            <a:ext cx="183366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电压</a:t>
            </a: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8908292" y="5177393"/>
            <a:ext cx="2819400" cy="1143000"/>
            <a:chOff x="3552" y="3168"/>
            <a:chExt cx="1872" cy="720"/>
          </a:xfrm>
        </p:grpSpPr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3552" y="3168"/>
              <a:ext cx="1872" cy="72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just" eaLnBrk="1" hangingPunct="1">
                <a:defRPr/>
              </a:pPr>
              <a:endPara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19" name="Rectangle 44"/>
            <p:cNvSpPr>
              <a:spLocks noChangeArrowheads="1"/>
            </p:cNvSpPr>
            <p:nvPr/>
          </p:nvSpPr>
          <p:spPr bwMode="auto">
            <a:xfrm>
              <a:off x="3608" y="3241"/>
              <a:ext cx="72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霍</a:t>
              </a:r>
              <a:r>
                <a:rPr lang="zh-CN" altLang="en-US" sz="2800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尔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系数</a:t>
              </a:r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5785681" y="2394502"/>
            <a:ext cx="1109663" cy="523875"/>
            <a:chOff x="1989" y="1632"/>
            <a:chExt cx="699" cy="330"/>
          </a:xfrm>
        </p:grpSpPr>
        <p:sp>
          <p:nvSpPr>
            <p:cNvPr id="114711" name="Oval 46"/>
            <p:cNvSpPr>
              <a:spLocks noChangeArrowheads="1"/>
            </p:cNvSpPr>
            <p:nvPr/>
          </p:nvSpPr>
          <p:spPr bwMode="auto">
            <a:xfrm>
              <a:off x="2373" y="1680"/>
              <a:ext cx="192" cy="192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14712" name="Group 47"/>
            <p:cNvGrpSpPr>
              <a:grpSpLocks/>
            </p:cNvGrpSpPr>
            <p:nvPr/>
          </p:nvGrpSpPr>
          <p:grpSpPr bwMode="auto">
            <a:xfrm>
              <a:off x="1989" y="1632"/>
              <a:ext cx="699" cy="330"/>
              <a:chOff x="1989" y="1632"/>
              <a:chExt cx="699" cy="330"/>
            </a:xfrm>
          </p:grpSpPr>
          <p:sp>
            <p:nvSpPr>
              <p:cNvPr id="114713" name="Text Box 48"/>
              <p:cNvSpPr txBox="1">
                <a:spLocks noChangeArrowheads="1"/>
              </p:cNvSpPr>
              <p:nvPr/>
            </p:nvSpPr>
            <p:spPr bwMode="auto">
              <a:xfrm>
                <a:off x="2352" y="1632"/>
                <a:ext cx="3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4715" name="Line 50"/>
              <p:cNvSpPr>
                <a:spLocks noChangeShapeType="1"/>
              </p:cNvSpPr>
              <p:nvPr/>
            </p:nvSpPr>
            <p:spPr bwMode="auto">
              <a:xfrm flipH="1">
                <a:off x="1989" y="177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495042" y="1861103"/>
            <a:ext cx="4838700" cy="1557338"/>
            <a:chOff x="1176" y="1305"/>
            <a:chExt cx="3048" cy="981"/>
          </a:xfrm>
        </p:grpSpPr>
        <p:sp>
          <p:nvSpPr>
            <p:cNvPr id="114709" name="Text Box 53"/>
            <p:cNvSpPr txBox="1">
              <a:spLocks noChangeArrowheads="1"/>
            </p:cNvSpPr>
            <p:nvPr/>
          </p:nvSpPr>
          <p:spPr bwMode="auto">
            <a:xfrm>
              <a:off x="1872" y="1305"/>
              <a:ext cx="23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+    +    +    +    +</a:t>
              </a:r>
            </a:p>
          </p:txBody>
        </p:sp>
        <p:sp>
          <p:nvSpPr>
            <p:cNvPr id="114710" name="Text Box 54"/>
            <p:cNvSpPr txBox="1">
              <a:spLocks noChangeArrowheads="1"/>
            </p:cNvSpPr>
            <p:nvPr/>
          </p:nvSpPr>
          <p:spPr bwMode="auto">
            <a:xfrm>
              <a:off x="1176" y="1956"/>
              <a:ext cx="25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-     -     -      -      -</a:t>
              </a:r>
            </a:p>
          </p:txBody>
        </p:sp>
      </p:grpSp>
      <p:sp>
        <p:nvSpPr>
          <p:cNvPr id="114705" name="Line 59"/>
          <p:cNvSpPr>
            <a:spLocks noChangeShapeType="1"/>
          </p:cNvSpPr>
          <p:nvPr/>
        </p:nvSpPr>
        <p:spPr bwMode="auto">
          <a:xfrm flipV="1">
            <a:off x="6666742" y="2089702"/>
            <a:ext cx="457200" cy="45720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144448" y="89310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8" y="893109"/>
                <a:ext cx="529312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115" y="1459063"/>
                <a:ext cx="69814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15" y="1459063"/>
                <a:ext cx="698140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723777" y="3228722"/>
                <a:ext cx="5990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77" y="3228722"/>
                <a:ext cx="599010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614169" y="2337460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9" y="2337460"/>
                <a:ext cx="4889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5246847" y="2273715"/>
                <a:ext cx="6675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847" y="2273715"/>
                <a:ext cx="6675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9070219" y="591458"/>
                <a:ext cx="20788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19" y="591458"/>
                <a:ext cx="2078838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8562678" y="2360024"/>
                <a:ext cx="7280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678" y="2360024"/>
                <a:ext cx="72808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3757840" y="2163395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840" y="2163395"/>
                <a:ext cx="4859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4842519" y="1811663"/>
                <a:ext cx="5038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19" y="1811663"/>
                <a:ext cx="50385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3618742" y="4114091"/>
                <a:ext cx="2214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4114091"/>
                <a:ext cx="22140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3618742" y="4854496"/>
                <a:ext cx="1804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4854496"/>
                <a:ext cx="180427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3618742" y="5594902"/>
                <a:ext cx="2016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5594902"/>
                <a:ext cx="20163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692314" y="4189943"/>
                <a:ext cx="1887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𝑞𝑛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14" y="4189943"/>
                <a:ext cx="1887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405891" y="4207674"/>
                <a:ext cx="18557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𝑞𝑛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91" y="4207674"/>
                <a:ext cx="185570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673760" y="5315803"/>
                <a:ext cx="1815882" cy="97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𝑛𝑞𝑑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60" y="5315803"/>
                <a:ext cx="1815882" cy="9714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9964474" y="5275224"/>
                <a:ext cx="1605119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𝑛𝑞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74" y="5275224"/>
                <a:ext cx="1605119" cy="97430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11"/>
          <p:cNvSpPr>
            <a:spLocks noChangeShapeType="1"/>
          </p:cNvSpPr>
          <p:nvPr/>
        </p:nvSpPr>
        <p:spPr bwMode="auto">
          <a:xfrm flipV="1">
            <a:off x="6192080" y="1022902"/>
            <a:ext cx="0" cy="91440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2" name="Line 56"/>
          <p:cNvSpPr>
            <a:spLocks noChangeShapeType="1"/>
          </p:cNvSpPr>
          <p:nvPr/>
        </p:nvSpPr>
        <p:spPr bwMode="auto">
          <a:xfrm flipH="1">
            <a:off x="6063492" y="2775503"/>
            <a:ext cx="4572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98169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21" grpId="0"/>
      <p:bldP spid="114705" grpId="0" animBg="1"/>
      <p:bldP spid="64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1" grpId="0" animBg="1"/>
      <p:bldP spid="6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1"/>
          <p:cNvSpPr>
            <a:spLocks noChangeArrowheads="1"/>
          </p:cNvSpPr>
          <p:nvPr/>
        </p:nvSpPr>
        <p:spPr bwMode="auto">
          <a:xfrm>
            <a:off x="2726911" y="514350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3333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效应的应用</a:t>
            </a:r>
          </a:p>
        </p:txBody>
      </p:sp>
      <p:sp>
        <p:nvSpPr>
          <p:cNvPr id="115" name="Text Box 32"/>
          <p:cNvSpPr txBox="1">
            <a:spLocks noChangeArrowheads="1"/>
          </p:cNvSpPr>
          <p:nvPr/>
        </p:nvSpPr>
        <p:spPr bwMode="auto">
          <a:xfrm>
            <a:off x="2726911" y="4667045"/>
            <a:ext cx="265112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2）</a:t>
            </a:r>
            <a:r>
              <a:rPr lang="zh-CN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测量磁场</a:t>
            </a: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6774" name="Text Box 35"/>
          <p:cNvSpPr txBox="1">
            <a:spLocks noChangeArrowheads="1"/>
          </p:cNvSpPr>
          <p:nvPr/>
        </p:nvSpPr>
        <p:spPr bwMode="auto">
          <a:xfrm>
            <a:off x="6128924" y="4681335"/>
            <a:ext cx="1928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电压</a:t>
            </a:r>
          </a:p>
        </p:txBody>
      </p:sp>
      <p:sp>
        <p:nvSpPr>
          <p:cNvPr id="119" name="Text Box 36"/>
          <p:cNvSpPr txBox="1">
            <a:spLocks noChangeArrowheads="1"/>
          </p:cNvSpPr>
          <p:nvPr/>
        </p:nvSpPr>
        <p:spPr bwMode="auto">
          <a:xfrm flipH="1">
            <a:off x="2726911" y="1085229"/>
            <a:ext cx="502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1）</a:t>
            </a:r>
            <a:r>
              <a:rPr lang="zh-CN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判断半导体的类型</a:t>
            </a: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26911" y="5503660"/>
            <a:ext cx="80724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kumimoji="1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3</a:t>
            </a: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）由测量霍尔系数可确定导电体中载流子浓度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39637" y="1721747"/>
            <a:ext cx="8229600" cy="2670178"/>
            <a:chOff x="2939637" y="1721747"/>
            <a:chExt cx="8229600" cy="2670178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2939637" y="1724925"/>
              <a:ext cx="8229600" cy="2667000"/>
              <a:chOff x="336" y="1248"/>
              <a:chExt cx="5184" cy="1680"/>
            </a:xfrm>
          </p:grpSpPr>
          <p:sp>
            <p:nvSpPr>
              <p:cNvPr id="116775" name="Rectangle 3"/>
              <p:cNvSpPr>
                <a:spLocks noChangeArrowheads="1"/>
              </p:cNvSpPr>
              <p:nvPr/>
            </p:nvSpPr>
            <p:spPr bwMode="auto">
              <a:xfrm>
                <a:off x="336" y="1248"/>
                <a:ext cx="5184" cy="168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76" name="Line 4"/>
              <p:cNvSpPr>
                <a:spLocks noChangeShapeType="1"/>
              </p:cNvSpPr>
              <p:nvPr/>
            </p:nvSpPr>
            <p:spPr bwMode="auto">
              <a:xfrm flipH="1">
                <a:off x="528" y="201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777" name="Group 5"/>
              <p:cNvGrpSpPr>
                <a:grpSpLocks/>
              </p:cNvGrpSpPr>
              <p:nvPr/>
            </p:nvGrpSpPr>
            <p:grpSpPr bwMode="auto">
              <a:xfrm>
                <a:off x="672" y="1776"/>
                <a:ext cx="1392" cy="528"/>
                <a:chOff x="1536" y="2352"/>
                <a:chExt cx="1392" cy="528"/>
              </a:xfrm>
            </p:grpSpPr>
            <p:sp>
              <p:nvSpPr>
                <p:cNvPr id="116799" name="AutoShape 6"/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1392" cy="528"/>
                </a:xfrm>
                <a:prstGeom prst="cube">
                  <a:avLst>
                    <a:gd name="adj" fmla="val 70644"/>
                  </a:avLst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0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920" y="2496"/>
                  <a:ext cx="1008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1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536" y="2496"/>
                  <a:ext cx="384" cy="38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2" name="Line 9"/>
                <p:cNvSpPr>
                  <a:spLocks noChangeShapeType="1"/>
                </p:cNvSpPr>
                <p:nvPr/>
              </p:nvSpPr>
              <p:spPr bwMode="auto">
                <a:xfrm>
                  <a:off x="1920" y="2352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6778" name="Line 10"/>
              <p:cNvSpPr>
                <a:spLocks noChangeShapeType="1"/>
              </p:cNvSpPr>
              <p:nvPr/>
            </p:nvSpPr>
            <p:spPr bwMode="auto">
              <a:xfrm flipH="1">
                <a:off x="1872" y="2064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Oval 12"/>
              <p:cNvSpPr>
                <a:spLocks noChangeArrowheads="1"/>
              </p:cNvSpPr>
              <p:nvPr/>
            </p:nvSpPr>
            <p:spPr bwMode="auto">
              <a:xfrm>
                <a:off x="1444" y="196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76078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kumimoji="1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1" name="Text Box 13"/>
              <p:cNvSpPr txBox="1">
                <a:spLocks noChangeArrowheads="1"/>
              </p:cNvSpPr>
              <p:nvPr/>
            </p:nvSpPr>
            <p:spPr bwMode="auto">
              <a:xfrm>
                <a:off x="1392" y="1872"/>
                <a:ext cx="5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82" name="Freeform 14"/>
              <p:cNvSpPr>
                <a:spLocks/>
              </p:cNvSpPr>
              <p:nvPr/>
            </p:nvSpPr>
            <p:spPr bwMode="auto">
              <a:xfrm>
                <a:off x="1156" y="2016"/>
                <a:ext cx="308" cy="1"/>
              </a:xfrm>
              <a:custGeom>
                <a:avLst/>
                <a:gdLst>
                  <a:gd name="T0" fmla="*/ 308 w 308"/>
                  <a:gd name="T1" fmla="*/ 0 h 1"/>
                  <a:gd name="T2" fmla="*/ 0 w 308"/>
                  <a:gd name="T3" fmla="*/ 1 h 1"/>
                  <a:gd name="T4" fmla="*/ 0 60000 65536"/>
                  <a:gd name="T5" fmla="*/ 0 60000 65536"/>
                  <a:gd name="T6" fmla="*/ 0 w 308"/>
                  <a:gd name="T7" fmla="*/ 0 h 1"/>
                  <a:gd name="T8" fmla="*/ 308 w 30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8" h="1">
                    <a:moveTo>
                      <a:pt x="308" y="0"/>
                    </a:moveTo>
                    <a:lnTo>
                      <a:pt x="0" y="1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3" name="Line 15"/>
              <p:cNvSpPr>
                <a:spLocks noChangeShapeType="1"/>
              </p:cNvSpPr>
              <p:nvPr/>
            </p:nvSpPr>
            <p:spPr bwMode="auto">
              <a:xfrm flipV="1">
                <a:off x="1536" y="1728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8E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4" name="Text Box 16"/>
              <p:cNvSpPr txBox="1">
                <a:spLocks noChangeArrowheads="1"/>
              </p:cNvSpPr>
              <p:nvPr/>
            </p:nvSpPr>
            <p:spPr bwMode="auto">
              <a:xfrm>
                <a:off x="1056" y="1688"/>
                <a:ext cx="14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   +    +</a:t>
                </a:r>
              </a:p>
            </p:txBody>
          </p:sp>
          <p:sp>
            <p:nvSpPr>
              <p:cNvPr id="116785" name="Text Box 17"/>
              <p:cNvSpPr txBox="1">
                <a:spLocks noChangeArrowheads="1"/>
              </p:cNvSpPr>
              <p:nvPr/>
            </p:nvSpPr>
            <p:spPr bwMode="auto">
              <a:xfrm>
                <a:off x="768" y="2035"/>
                <a:ext cx="15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   -   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78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2592"/>
                    <a:ext cx="168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a14:m>
                    <a:r>
                      <a:rPr lang="zh-CN" altLang="zh-CN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型半导体</a:t>
                    </a:r>
                  </a:p>
                </p:txBody>
              </p:sp>
            </mc:Choice>
            <mc:Fallback xmlns="">
              <p:sp>
                <p:nvSpPr>
                  <p:cNvPr id="116786" name="Text 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2" y="2592"/>
                    <a:ext cx="1680" cy="3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787" name="Freeform 19"/>
              <p:cNvSpPr>
                <a:spLocks/>
              </p:cNvSpPr>
              <p:nvPr/>
            </p:nvSpPr>
            <p:spPr bwMode="auto">
              <a:xfrm>
                <a:off x="1488" y="2256"/>
                <a:ext cx="672" cy="192"/>
              </a:xfrm>
              <a:custGeom>
                <a:avLst/>
                <a:gdLst>
                  <a:gd name="T0" fmla="*/ 144 w 672"/>
                  <a:gd name="T1" fmla="*/ 0 h 192"/>
                  <a:gd name="T2" fmla="*/ 0 w 672"/>
                  <a:gd name="T3" fmla="*/ 192 h 192"/>
                  <a:gd name="T4" fmla="*/ 672 w 672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192"/>
                  <a:gd name="T11" fmla="*/ 672 w 672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192">
                    <a:moveTo>
                      <a:pt x="144" y="0"/>
                    </a:moveTo>
                    <a:lnTo>
                      <a:pt x="0" y="192"/>
                    </a:lnTo>
                    <a:lnTo>
                      <a:pt x="672" y="19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8" name="Freeform 20"/>
              <p:cNvSpPr>
                <a:spLocks/>
              </p:cNvSpPr>
              <p:nvPr/>
            </p:nvSpPr>
            <p:spPr bwMode="auto">
              <a:xfrm>
                <a:off x="2016" y="1632"/>
                <a:ext cx="624" cy="144"/>
              </a:xfrm>
              <a:custGeom>
                <a:avLst/>
                <a:gdLst>
                  <a:gd name="T0" fmla="*/ 0 w 624"/>
                  <a:gd name="T1" fmla="*/ 144 h 144"/>
                  <a:gd name="T2" fmla="*/ 144 w 624"/>
                  <a:gd name="T3" fmla="*/ 0 h 144"/>
                  <a:gd name="T4" fmla="*/ 624 w 624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144"/>
                  <a:gd name="T11" fmla="*/ 624 w 624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624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9" name="Text Box 21"/>
              <p:cNvSpPr txBox="1">
                <a:spLocks noChangeArrowheads="1"/>
              </p:cNvSpPr>
              <p:nvPr/>
            </p:nvSpPr>
            <p:spPr bwMode="auto">
              <a:xfrm>
                <a:off x="2544" y="1488"/>
                <a:ext cx="24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90" name="Text Box 22"/>
              <p:cNvSpPr txBox="1">
                <a:spLocks noChangeArrowheads="1"/>
              </p:cNvSpPr>
              <p:nvPr/>
            </p:nvSpPr>
            <p:spPr bwMode="auto">
              <a:xfrm>
                <a:off x="1968" y="2304"/>
                <a:ext cx="28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</a:t>
                </a:r>
              </a:p>
            </p:txBody>
          </p:sp>
          <p:sp>
            <p:nvSpPr>
              <p:cNvPr id="116797" name="Line 25"/>
              <p:cNvSpPr>
                <a:spLocks noChangeShapeType="1"/>
              </p:cNvSpPr>
              <p:nvPr/>
            </p:nvSpPr>
            <p:spPr bwMode="auto">
              <a:xfrm flipV="1">
                <a:off x="1536" y="1384"/>
                <a:ext cx="0" cy="346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93" name="Line 27"/>
              <p:cNvSpPr>
                <a:spLocks noChangeShapeType="1"/>
              </p:cNvSpPr>
              <p:nvPr/>
            </p:nvSpPr>
            <p:spPr bwMode="auto">
              <a:xfrm flipH="1">
                <a:off x="2016" y="2112"/>
                <a:ext cx="240" cy="336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94" name="Line 28"/>
              <p:cNvSpPr>
                <a:spLocks noChangeShapeType="1"/>
              </p:cNvSpPr>
              <p:nvPr/>
            </p:nvSpPr>
            <p:spPr bwMode="auto">
              <a:xfrm flipV="1">
                <a:off x="2352" y="1632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7375112" y="1793186"/>
              <a:ext cx="3505200" cy="2576513"/>
              <a:chOff x="3264" y="1296"/>
              <a:chExt cx="2208" cy="1623"/>
            </a:xfrm>
          </p:grpSpPr>
          <p:sp>
            <p:nvSpPr>
              <p:cNvPr id="116745" name="Line 38"/>
              <p:cNvSpPr>
                <a:spLocks noChangeShapeType="1"/>
              </p:cNvSpPr>
              <p:nvPr/>
            </p:nvSpPr>
            <p:spPr bwMode="auto">
              <a:xfrm flipV="1">
                <a:off x="3984" y="168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8E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47" name="Rectangle 40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15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   +   +</a:t>
                </a:r>
              </a:p>
            </p:txBody>
          </p:sp>
          <p:sp>
            <p:nvSpPr>
              <p:cNvPr id="116748" name="Rectangle 41"/>
              <p:cNvSpPr>
                <a:spLocks noChangeArrowheads="1"/>
              </p:cNvSpPr>
              <p:nvPr/>
            </p:nvSpPr>
            <p:spPr bwMode="auto">
              <a:xfrm>
                <a:off x="3792" y="1593"/>
                <a:ext cx="13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     -    -     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74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610" y="2592"/>
                    <a:ext cx="1814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zh-CN" altLang="zh-CN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型半导体</a:t>
                    </a: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6749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10" y="2592"/>
                    <a:ext cx="1814" cy="3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750" name="Freeform 43"/>
              <p:cNvSpPr>
                <a:spLocks/>
              </p:cNvSpPr>
              <p:nvPr/>
            </p:nvSpPr>
            <p:spPr bwMode="auto">
              <a:xfrm>
                <a:off x="4176" y="2208"/>
                <a:ext cx="672" cy="192"/>
              </a:xfrm>
              <a:custGeom>
                <a:avLst/>
                <a:gdLst>
                  <a:gd name="T0" fmla="*/ 144 w 672"/>
                  <a:gd name="T1" fmla="*/ 0 h 192"/>
                  <a:gd name="T2" fmla="*/ 0 w 672"/>
                  <a:gd name="T3" fmla="*/ 192 h 192"/>
                  <a:gd name="T4" fmla="*/ 672 w 672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192"/>
                  <a:gd name="T11" fmla="*/ 672 w 672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192">
                    <a:moveTo>
                      <a:pt x="144" y="0"/>
                    </a:moveTo>
                    <a:lnTo>
                      <a:pt x="0" y="192"/>
                    </a:lnTo>
                    <a:lnTo>
                      <a:pt x="672" y="19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1" name="Freeform 44"/>
              <p:cNvSpPr>
                <a:spLocks/>
              </p:cNvSpPr>
              <p:nvPr/>
            </p:nvSpPr>
            <p:spPr bwMode="auto">
              <a:xfrm>
                <a:off x="4704" y="1584"/>
                <a:ext cx="624" cy="144"/>
              </a:xfrm>
              <a:custGeom>
                <a:avLst/>
                <a:gdLst>
                  <a:gd name="T0" fmla="*/ 0 w 624"/>
                  <a:gd name="T1" fmla="*/ 144 h 144"/>
                  <a:gd name="T2" fmla="*/ 144 w 624"/>
                  <a:gd name="T3" fmla="*/ 0 h 144"/>
                  <a:gd name="T4" fmla="*/ 624 w 624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144"/>
                  <a:gd name="T11" fmla="*/ 624 w 624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624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753" name="Group 46"/>
              <p:cNvGrpSpPr>
                <a:grpSpLocks/>
              </p:cNvGrpSpPr>
              <p:nvPr/>
            </p:nvGrpSpPr>
            <p:grpSpPr bwMode="auto">
              <a:xfrm>
                <a:off x="3408" y="1721"/>
                <a:ext cx="1392" cy="528"/>
                <a:chOff x="1536" y="2352"/>
                <a:chExt cx="1392" cy="528"/>
              </a:xfrm>
            </p:grpSpPr>
            <p:sp>
              <p:nvSpPr>
                <p:cNvPr id="116769" name="AutoShape 47"/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1392" cy="528"/>
                </a:xfrm>
                <a:prstGeom prst="cube">
                  <a:avLst>
                    <a:gd name="adj" fmla="val 70644"/>
                  </a:avLst>
                </a:prstGeom>
                <a:noFill/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920" y="2496"/>
                  <a:ext cx="1008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1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1536" y="2496"/>
                  <a:ext cx="384" cy="38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2" name="Line 50"/>
                <p:cNvSpPr>
                  <a:spLocks noChangeShapeType="1"/>
                </p:cNvSpPr>
                <p:nvPr/>
              </p:nvSpPr>
              <p:spPr bwMode="auto">
                <a:xfrm>
                  <a:off x="1920" y="2352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6754" name="Group 51"/>
              <p:cNvGrpSpPr>
                <a:grpSpLocks/>
              </p:cNvGrpSpPr>
              <p:nvPr/>
            </p:nvGrpSpPr>
            <p:grpSpPr bwMode="auto">
              <a:xfrm>
                <a:off x="3888" y="1817"/>
                <a:ext cx="144" cy="327"/>
                <a:chOff x="3888" y="1817"/>
                <a:chExt cx="144" cy="327"/>
              </a:xfrm>
            </p:grpSpPr>
            <p:sp>
              <p:nvSpPr>
                <p:cNvPr id="143" name="Oval 52"/>
                <p:cNvSpPr>
                  <a:spLocks noChangeArrowheads="1"/>
                </p:cNvSpPr>
                <p:nvPr/>
              </p:nvSpPr>
              <p:spPr bwMode="auto">
                <a:xfrm>
                  <a:off x="3888" y="1920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76471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kumimoji="1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68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888" y="1817"/>
                  <a:ext cx="14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rPr>
                    <a:t>-</a:t>
                  </a:r>
                </a:p>
              </p:txBody>
            </p:sp>
          </p:grpSp>
          <p:sp>
            <p:nvSpPr>
              <p:cNvPr id="116755" name="Line 54"/>
              <p:cNvSpPr>
                <a:spLocks noChangeShapeType="1"/>
              </p:cNvSpPr>
              <p:nvPr/>
            </p:nvSpPr>
            <p:spPr bwMode="auto">
              <a:xfrm>
                <a:off x="4032" y="2009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6" name="Line 55"/>
              <p:cNvSpPr>
                <a:spLocks noChangeShapeType="1"/>
              </p:cNvSpPr>
              <p:nvPr/>
            </p:nvSpPr>
            <p:spPr bwMode="auto">
              <a:xfrm flipH="1">
                <a:off x="3264" y="1961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7" name="Line 56"/>
              <p:cNvSpPr>
                <a:spLocks noChangeShapeType="1"/>
              </p:cNvSpPr>
              <p:nvPr/>
            </p:nvSpPr>
            <p:spPr bwMode="auto">
              <a:xfrm flipH="1">
                <a:off x="4608" y="2009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5" name="Line 58"/>
              <p:cNvSpPr>
                <a:spLocks noChangeShapeType="1"/>
              </p:cNvSpPr>
              <p:nvPr/>
            </p:nvSpPr>
            <p:spPr bwMode="auto">
              <a:xfrm flipV="1">
                <a:off x="441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0" name="Text Box 61"/>
              <p:cNvSpPr txBox="1">
                <a:spLocks noChangeArrowheads="1"/>
              </p:cNvSpPr>
              <p:nvPr/>
            </p:nvSpPr>
            <p:spPr bwMode="auto">
              <a:xfrm>
                <a:off x="4848" y="2256"/>
                <a:ext cx="28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61" name="Text Box 62"/>
              <p:cNvSpPr txBox="1">
                <a:spLocks noChangeArrowheads="1"/>
              </p:cNvSpPr>
              <p:nvPr/>
            </p:nvSpPr>
            <p:spPr bwMode="auto">
              <a:xfrm>
                <a:off x="5280" y="1411"/>
                <a:ext cx="1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</a:t>
                </a:r>
              </a:p>
            </p:txBody>
          </p:sp>
          <p:sp>
            <p:nvSpPr>
              <p:cNvPr id="116762" name="Line 63"/>
              <p:cNvSpPr>
                <a:spLocks noChangeShapeType="1"/>
              </p:cNvSpPr>
              <p:nvPr/>
            </p:nvSpPr>
            <p:spPr bwMode="auto">
              <a:xfrm flipV="1">
                <a:off x="5040" y="1584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3" name="Line 64"/>
              <p:cNvSpPr>
                <a:spLocks noChangeShapeType="1"/>
              </p:cNvSpPr>
              <p:nvPr/>
            </p:nvSpPr>
            <p:spPr bwMode="auto">
              <a:xfrm flipH="1">
                <a:off x="4752" y="2112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4383588" y="180706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588" y="1807063"/>
                  <a:ext cx="529312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5037265" y="1979605"/>
                  <a:ext cx="6981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265" y="1979605"/>
                  <a:ext cx="698140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3704584" y="2634761"/>
                  <a:ext cx="6675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584" y="2634761"/>
                  <a:ext cx="66755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5857461" y="2697924"/>
                  <a:ext cx="7280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461" y="2697924"/>
                  <a:ext cx="72808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285040" y="2418905"/>
                  <a:ext cx="533400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5040" y="2418905"/>
                  <a:ext cx="533400" cy="5238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176164" y="2471166"/>
                  <a:ext cx="533400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2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6164" y="2471166"/>
                  <a:ext cx="533400" cy="5238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9127713" y="1721747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7713" y="1721747"/>
                  <a:ext cx="529312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8509917" y="1866450"/>
                  <a:ext cx="6981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917" y="1866450"/>
                  <a:ext cx="698140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831903" y="2497821"/>
                  <a:ext cx="6675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903" y="2497821"/>
                  <a:ext cx="66755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9877590" y="2641566"/>
                  <a:ext cx="7280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590" y="2641566"/>
                  <a:ext cx="72808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7679912" y="4445945"/>
                <a:ext cx="20788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912" y="4445945"/>
                <a:ext cx="2078838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7058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5" grpId="0"/>
      <p:bldP spid="116774" grpId="0"/>
      <p:bldP spid="119" grpId="0"/>
      <p:bldP spid="66" grpId="0"/>
      <p:bldP spid="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28082" y="674111"/>
            <a:ext cx="777081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0619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安培力和洛仑兹力本质上都是磁场对运动电荷的作用。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55910" y="2034940"/>
            <a:ext cx="5453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2428082" y="3757276"/>
            <a:ext cx="800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0620</a:t>
            </a:r>
            <a:r>
              <a:rPr lang="zh-CN" altLang="zh-CN" dirty="0"/>
              <a:t>磁场对带电粒子的作用力可以增大粒子的动能。</a:t>
            </a:r>
            <a:endParaRPr lang="zh-CN" altLang="en-US" dirty="0"/>
          </a:p>
        </p:txBody>
      </p: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6258340" y="5139293"/>
            <a:ext cx="7858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r>
              <a:rPr kumimoji="1" lang="zh-CN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×</a:t>
            </a:r>
            <a:endParaRPr kumimoji="1" lang="zh-CN" altLang="en-US" sz="28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0494170" y="368985"/>
            <a:ext cx="1103312" cy="1103312"/>
            <a:chOff x="1161143" y="1538514"/>
            <a:chExt cx="1103086" cy="1103086"/>
          </a:xfrm>
        </p:grpSpPr>
        <p:sp>
          <p:nvSpPr>
            <p:cNvPr id="11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0494170" y="1744894"/>
            <a:ext cx="1103312" cy="1103312"/>
            <a:chOff x="1161143" y="1538514"/>
            <a:chExt cx="1103086" cy="1103086"/>
          </a:xfrm>
        </p:grpSpPr>
        <p:sp>
          <p:nvSpPr>
            <p:cNvPr id="14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0494170" y="3467785"/>
            <a:ext cx="1103312" cy="1103312"/>
            <a:chOff x="1161143" y="1538514"/>
            <a:chExt cx="1103086" cy="1103086"/>
          </a:xfrm>
        </p:grpSpPr>
        <p:sp>
          <p:nvSpPr>
            <p:cNvPr id="19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0494169" y="4849247"/>
            <a:ext cx="1103312" cy="1103312"/>
            <a:chOff x="1161143" y="1538514"/>
            <a:chExt cx="1103086" cy="1103086"/>
          </a:xfrm>
        </p:grpSpPr>
        <p:sp>
          <p:nvSpPr>
            <p:cNvPr id="22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00557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9009686" y="3638692"/>
            <a:ext cx="2286000" cy="914400"/>
            <a:chOff x="4032" y="2304"/>
            <a:chExt cx="1440" cy="576"/>
          </a:xfrm>
        </p:grpSpPr>
        <p:sp>
          <p:nvSpPr>
            <p:cNvPr id="57375" name="Line 25"/>
            <p:cNvSpPr>
              <a:spLocks noChangeShapeType="1"/>
            </p:cNvSpPr>
            <p:nvPr/>
          </p:nvSpPr>
          <p:spPr bwMode="auto">
            <a:xfrm>
              <a:off x="4032" y="2304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6" name="Line 26"/>
            <p:cNvSpPr>
              <a:spLocks noChangeShapeType="1"/>
            </p:cNvSpPr>
            <p:nvPr/>
          </p:nvSpPr>
          <p:spPr bwMode="auto">
            <a:xfrm>
              <a:off x="4032" y="2592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8" name="Line 28"/>
            <p:cNvSpPr>
              <a:spLocks noChangeShapeType="1"/>
            </p:cNvSpPr>
            <p:nvPr/>
          </p:nvSpPr>
          <p:spPr bwMode="auto">
            <a:xfrm>
              <a:off x="4032" y="2880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949450" y="950913"/>
            <a:ext cx="94871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磁场对载流导线有作用力，这种作用力称为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安培力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Ampere’s force)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，也叫做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磁力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949450" y="1908175"/>
            <a:ext cx="9486900" cy="946150"/>
            <a:chOff x="204" y="1164"/>
            <a:chExt cx="5976" cy="596"/>
          </a:xfrm>
        </p:grpSpPr>
        <p:sp>
          <p:nvSpPr>
            <p:cNvPr id="57373" name="Text Box 14"/>
            <p:cNvSpPr txBox="1">
              <a:spLocks noChangeArrowheads="1"/>
            </p:cNvSpPr>
            <p:nvPr/>
          </p:nvSpPr>
          <p:spPr bwMode="auto">
            <a:xfrm>
              <a:off x="204" y="1164"/>
              <a:ext cx="597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安培定律：当载流细导线回路上一电流元所在处的磁感应强度为    时，则此电流元受到的安培力为 </a:t>
              </a:r>
            </a:p>
          </p:txBody>
        </p:sp>
        <p:graphicFrame>
          <p:nvGraphicFramePr>
            <p:cNvPr id="57374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683" y="1430"/>
            <a:ext cx="259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18" name="Equation" r:id="rId4" imgW="133387" imgH="161853" progId="Equation.3">
                    <p:embed/>
                  </p:oleObj>
                </mc:Choice>
                <mc:Fallback>
                  <p:oleObj name="Equation" r:id="rId4" imgW="133387" imgH="161853" progId="Equation.3">
                    <p:embed/>
                    <p:pic>
                      <p:nvPicPr>
                        <p:cNvPr id="5737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1430"/>
                          <a:ext cx="259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7371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057076"/>
              </p:ext>
            </p:extLst>
          </p:nvPr>
        </p:nvGraphicFramePr>
        <p:xfrm>
          <a:off x="10630617" y="3614479"/>
          <a:ext cx="4013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9" name="公式" r:id="rId6" imgW="165100" imgH="177800" progId="Equation.3">
                  <p:embed/>
                </p:oleObj>
              </mc:Choice>
              <mc:Fallback>
                <p:oleObj name="公式" r:id="rId6" imgW="165100" imgH="177800" progId="Equation.3">
                  <p:embed/>
                  <p:pic>
                    <p:nvPicPr>
                      <p:cNvPr id="57371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0617" y="3614479"/>
                        <a:ext cx="4013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8704886" y="2822717"/>
            <a:ext cx="1676400" cy="1847850"/>
            <a:chOff x="4272" y="2462"/>
            <a:chExt cx="1056" cy="1164"/>
          </a:xfrm>
        </p:grpSpPr>
        <p:sp>
          <p:nvSpPr>
            <p:cNvPr id="57368" name="Arc 30"/>
            <p:cNvSpPr>
              <a:spLocks/>
            </p:cNvSpPr>
            <p:nvPr/>
          </p:nvSpPr>
          <p:spPr bwMode="auto">
            <a:xfrm>
              <a:off x="4272" y="2544"/>
              <a:ext cx="1056" cy="10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0" name="Freeform 32"/>
            <p:cNvSpPr>
              <a:spLocks/>
            </p:cNvSpPr>
            <p:nvPr/>
          </p:nvSpPr>
          <p:spPr bwMode="auto">
            <a:xfrm>
              <a:off x="5325" y="2462"/>
              <a:ext cx="1" cy="137"/>
            </a:xfrm>
            <a:custGeom>
              <a:avLst/>
              <a:gdLst>
                <a:gd name="T0" fmla="*/ 0 w 1"/>
                <a:gd name="T1" fmla="*/ 137 h 137"/>
                <a:gd name="T2" fmla="*/ 0 w 1"/>
                <a:gd name="T3" fmla="*/ 0 h 137"/>
                <a:gd name="T4" fmla="*/ 0 60000 65536"/>
                <a:gd name="T5" fmla="*/ 0 60000 65536"/>
                <a:gd name="T6" fmla="*/ 0 w 1"/>
                <a:gd name="T7" fmla="*/ 0 h 137"/>
                <a:gd name="T8" fmla="*/ 1 w 1"/>
                <a:gd name="T9" fmla="*/ 137 h 1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">
                  <a:moveTo>
                    <a:pt x="0" y="137"/>
                  </a:moveTo>
                  <a:cubicBezTo>
                    <a:pt x="0" y="91"/>
                    <a:pt x="0" y="46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57367" name="Line 35"/>
          <p:cNvSpPr>
            <a:spLocks noChangeShapeType="1"/>
          </p:cNvSpPr>
          <p:nvPr/>
        </p:nvSpPr>
        <p:spPr bwMode="auto">
          <a:xfrm flipH="1">
            <a:off x="9949085" y="3690679"/>
            <a:ext cx="276262" cy="457200"/>
          </a:xfrm>
          <a:prstGeom prst="line">
            <a:avLst/>
          </a:prstGeom>
          <a:noFill/>
          <a:ln w="57150">
            <a:solidFill>
              <a:srgbClr val="FF00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auto">
          <a:xfrm>
            <a:off x="1949450" y="3771901"/>
            <a:ext cx="152262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大小：</a:t>
            </a: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1949450" y="4419601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方向：右手定则</a:t>
            </a: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9335332" y="5003184"/>
            <a:ext cx="1525588" cy="1400175"/>
            <a:chOff x="1248" y="2430"/>
            <a:chExt cx="961" cy="882"/>
          </a:xfrm>
        </p:grpSpPr>
        <p:sp>
          <p:nvSpPr>
            <p:cNvPr id="57360" name="Freeform 42"/>
            <p:cNvSpPr>
              <a:spLocks/>
            </p:cNvSpPr>
            <p:nvPr/>
          </p:nvSpPr>
          <p:spPr bwMode="auto">
            <a:xfrm>
              <a:off x="1248" y="2430"/>
              <a:ext cx="961" cy="882"/>
            </a:xfrm>
            <a:custGeom>
              <a:avLst/>
              <a:gdLst>
                <a:gd name="T0" fmla="*/ 0 w 961"/>
                <a:gd name="T1" fmla="*/ 882 h 882"/>
                <a:gd name="T2" fmla="*/ 513 w 961"/>
                <a:gd name="T3" fmla="*/ 145 h 882"/>
                <a:gd name="T4" fmla="*/ 961 w 961"/>
                <a:gd name="T5" fmla="*/ 14 h 882"/>
                <a:gd name="T6" fmla="*/ 0 60000 65536"/>
                <a:gd name="T7" fmla="*/ 0 60000 65536"/>
                <a:gd name="T8" fmla="*/ 0 60000 65536"/>
                <a:gd name="T9" fmla="*/ 0 w 961"/>
                <a:gd name="T10" fmla="*/ 0 h 882"/>
                <a:gd name="T11" fmla="*/ 961 w 961"/>
                <a:gd name="T12" fmla="*/ 882 h 8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1" h="882">
                  <a:moveTo>
                    <a:pt x="0" y="882"/>
                  </a:moveTo>
                  <a:cubicBezTo>
                    <a:pt x="569" y="756"/>
                    <a:pt x="303" y="313"/>
                    <a:pt x="513" y="145"/>
                  </a:cubicBezTo>
                  <a:cubicBezTo>
                    <a:pt x="673" y="0"/>
                    <a:pt x="806" y="70"/>
                    <a:pt x="961" y="14"/>
                  </a:cubicBezTo>
                </a:path>
              </a:pathLst>
            </a:custGeom>
            <a:noFill/>
            <a:ln w="73025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61" name="Freeform 43"/>
            <p:cNvSpPr>
              <a:spLocks/>
            </p:cNvSpPr>
            <p:nvPr/>
          </p:nvSpPr>
          <p:spPr bwMode="auto">
            <a:xfrm>
              <a:off x="1660" y="2529"/>
              <a:ext cx="522" cy="343"/>
            </a:xfrm>
            <a:custGeom>
              <a:avLst/>
              <a:gdLst>
                <a:gd name="T0" fmla="*/ 0 w 522"/>
                <a:gd name="T1" fmla="*/ 343 h 343"/>
                <a:gd name="T2" fmla="*/ 522 w 522"/>
                <a:gd name="T3" fmla="*/ 0 h 343"/>
                <a:gd name="T4" fmla="*/ 0 60000 65536"/>
                <a:gd name="T5" fmla="*/ 0 60000 65536"/>
                <a:gd name="T6" fmla="*/ 0 w 522"/>
                <a:gd name="T7" fmla="*/ 0 h 343"/>
                <a:gd name="T8" fmla="*/ 522 w 522"/>
                <a:gd name="T9" fmla="*/ 343 h 34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22" h="343">
                  <a:moveTo>
                    <a:pt x="0" y="343"/>
                  </a:moveTo>
                  <a:lnTo>
                    <a:pt x="522" y="0"/>
                  </a:lnTo>
                </a:path>
              </a:pathLst>
            </a:custGeom>
            <a:noFill/>
            <a:ln w="3492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62" name="Line 44"/>
            <p:cNvSpPr>
              <a:spLocks noChangeShapeType="1"/>
            </p:cNvSpPr>
            <p:nvPr/>
          </p:nvSpPr>
          <p:spPr bwMode="auto">
            <a:xfrm flipV="1">
              <a:off x="1661" y="2569"/>
              <a:ext cx="71" cy="28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34" name="Text Box 48"/>
          <p:cNvSpPr txBox="1">
            <a:spLocks noChangeArrowheads="1"/>
          </p:cNvSpPr>
          <p:nvPr/>
        </p:nvSpPr>
        <p:spPr bwMode="auto">
          <a:xfrm>
            <a:off x="1949450" y="5067301"/>
            <a:ext cx="6470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所以，一段载流导线在磁场中受力为：</a:t>
            </a: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7359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3394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一、安培定律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996216" y="2964897"/>
                <a:ext cx="234730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216" y="2964897"/>
                <a:ext cx="2347309" cy="586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004979" y="3771901"/>
                <a:ext cx="26846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𝐵𝑑𝑙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79" y="3771901"/>
                <a:ext cx="26846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493380" y="5528338"/>
                <a:ext cx="2529346" cy="975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80" y="5528338"/>
                <a:ext cx="2529346" cy="9756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0064262" y="3587884"/>
                <a:ext cx="7375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262" y="3587884"/>
                <a:ext cx="737510" cy="575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641426" y="4147879"/>
                <a:ext cx="43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26" y="4147879"/>
                <a:ext cx="4317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0693349" y="3063212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349" y="3063212"/>
                <a:ext cx="529312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9489153" y="3560987"/>
                <a:ext cx="629082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153" y="3560987"/>
                <a:ext cx="629082" cy="5868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9418244" y="5139156"/>
                <a:ext cx="629082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244" y="5139156"/>
                <a:ext cx="629082" cy="5868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0659763" y="5144863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763" y="5144863"/>
                <a:ext cx="529312" cy="5754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301064" y="5862020"/>
                <a:ext cx="43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064" y="5862020"/>
                <a:ext cx="4317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9832876" y="5862020"/>
                <a:ext cx="4821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76" y="5862020"/>
                <a:ext cx="48218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utoShape 52"/>
          <p:cNvSpPr>
            <a:spLocks noChangeArrowheads="1"/>
          </p:cNvSpPr>
          <p:nvPr/>
        </p:nvSpPr>
        <p:spPr bwMode="auto">
          <a:xfrm>
            <a:off x="6176010" y="3081777"/>
            <a:ext cx="2476991" cy="760220"/>
          </a:xfrm>
          <a:prstGeom prst="cloudCallout">
            <a:avLst>
              <a:gd name="adj1" fmla="val -86526"/>
              <a:gd name="adj2" fmla="val -180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>
                <a:solidFill>
                  <a:srgbClr val="FFFF00"/>
                </a:solidFill>
                <a:latin typeface="+mn-ea"/>
                <a:ea typeface="+mn-ea"/>
              </a:rPr>
              <a:t>微分形式</a:t>
            </a:r>
          </a:p>
        </p:txBody>
      </p:sp>
      <p:sp>
        <p:nvSpPr>
          <p:cNvPr id="47" name="AutoShape 54"/>
          <p:cNvSpPr>
            <a:spLocks noChangeArrowheads="1"/>
          </p:cNvSpPr>
          <p:nvPr/>
        </p:nvSpPr>
        <p:spPr bwMode="auto">
          <a:xfrm>
            <a:off x="6565901" y="5620186"/>
            <a:ext cx="2491391" cy="791955"/>
          </a:xfrm>
          <a:prstGeom prst="cloudCallout">
            <a:avLst>
              <a:gd name="adj1" fmla="val -78258"/>
              <a:gd name="adj2" fmla="val -77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dirty="0">
                <a:solidFill>
                  <a:srgbClr val="FFFF00"/>
                </a:solidFill>
                <a:latin typeface="+mn-ea"/>
                <a:ea typeface="+mn-ea"/>
              </a:rPr>
              <a:t>积分形式</a:t>
            </a:r>
          </a:p>
        </p:txBody>
      </p:sp>
    </p:spTree>
    <p:extLst>
      <p:ext uri="{BB962C8B-B14F-4D97-AF65-F5344CB8AC3E}">
        <p14:creationId xmlns:p14="http://schemas.microsoft.com/office/powerpoint/2010/main" val="26192791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7367" grpId="0" animBg="1"/>
      <p:bldP spid="24" grpId="0"/>
      <p:bldP spid="25" grpId="0"/>
      <p:bldP spid="34" grpId="0" autoUpdateAnimBg="0"/>
      <p:bldP spid="57359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0" grpId="0" animBg="1" autoUpdateAnimBg="0"/>
      <p:bldP spid="4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TextBox 9"/>
          <p:cNvSpPr txBox="1">
            <a:spLocks noChangeArrowheads="1"/>
          </p:cNvSpPr>
          <p:nvPr/>
        </p:nvSpPr>
        <p:spPr bwMode="auto">
          <a:xfrm>
            <a:off x="1872947" y="906355"/>
            <a:ext cx="6500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anchor="ctr">
            <a:spAutoFit/>
          </a:bodyPr>
          <a:lstStyle>
            <a:defPPr>
              <a:defRPr lang="zh-CN"/>
            </a:defPPr>
            <a:lvl1pPr algn="just" defTabSz="762000"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0621</a:t>
            </a:r>
            <a:r>
              <a:rPr lang="zh-CN" altLang="zh-CN" dirty="0"/>
              <a:t>洛伦兹力永不做功。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9414" y="2180760"/>
            <a:ext cx="12144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defPPr>
              <a:defRPr lang="zh-CN"/>
            </a:defPPr>
            <a:lvl1pPr algn="just" defTabSz="762000"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zh-CN" dirty="0"/>
              <a:t>√</a:t>
            </a:r>
            <a:endParaRPr lang="zh-CN" altLang="en-US" dirty="0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88170" y="597585"/>
            <a:ext cx="1103312" cy="1103312"/>
            <a:chOff x="1161143" y="1538514"/>
            <a:chExt cx="1103086" cy="1103086"/>
          </a:xfrm>
        </p:grpSpPr>
        <p:sp>
          <p:nvSpPr>
            <p:cNvPr id="7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588170" y="1890714"/>
            <a:ext cx="1103312" cy="1103312"/>
            <a:chOff x="1161143" y="1538514"/>
            <a:chExt cx="1103086" cy="1103086"/>
          </a:xfrm>
        </p:grpSpPr>
        <p:sp>
          <p:nvSpPr>
            <p:cNvPr id="11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sp>
        <p:nvSpPr>
          <p:cNvPr id="28" name="矩形 8"/>
          <p:cNvSpPr>
            <a:spLocks noChangeArrowheads="1"/>
          </p:cNvSpPr>
          <p:nvPr/>
        </p:nvSpPr>
        <p:spPr bwMode="auto">
          <a:xfrm>
            <a:off x="3136900" y="5125790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908176" y="3769501"/>
            <a:ext cx="560296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0622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质谱仪可用于鉴别同位素。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88170" y="3480010"/>
            <a:ext cx="1103312" cy="1103312"/>
            <a:chOff x="1161143" y="1538514"/>
            <a:chExt cx="1103086" cy="1103086"/>
          </a:xfrm>
        </p:grpSpPr>
        <p:sp>
          <p:nvSpPr>
            <p:cNvPr id="31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88170" y="4836072"/>
            <a:ext cx="1103312" cy="1103312"/>
            <a:chOff x="1161143" y="1538514"/>
            <a:chExt cx="1103086" cy="1103086"/>
          </a:xfrm>
        </p:grpSpPr>
        <p:sp>
          <p:nvSpPr>
            <p:cNvPr id="34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7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/>
      <p:bldP spid="9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0748170" y="385763"/>
            <a:ext cx="1103312" cy="1103312"/>
            <a:chOff x="1161143" y="1538514"/>
            <a:chExt cx="1103086" cy="1103086"/>
          </a:xfrm>
        </p:grpSpPr>
        <p:sp>
          <p:nvSpPr>
            <p:cNvPr id="14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0748169" y="1624921"/>
            <a:ext cx="1103312" cy="1103312"/>
            <a:chOff x="1161143" y="1538514"/>
            <a:chExt cx="1103086" cy="1103086"/>
          </a:xfrm>
        </p:grpSpPr>
        <p:sp>
          <p:nvSpPr>
            <p:cNvPr id="17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574924" y="675582"/>
            <a:ext cx="6302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anchor="ctr">
            <a:spAutoFit/>
          </a:bodyPr>
          <a:lstStyle/>
          <a:p>
            <a:pPr defTabSz="762000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0623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可利用霍尔效应来测磁场。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064000" y="1940233"/>
            <a:ext cx="5453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anchor="ctr">
            <a:spAutoFit/>
          </a:bodyPr>
          <a:lstStyle/>
          <a:p>
            <a:pPr defTabSz="762000"/>
            <a:r>
              <a:rPr kumimoji="1"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01287293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76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2218577"/>
            <a:ext cx="820738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74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grpSp>
        <p:nvGrpSpPr>
          <p:cNvPr id="54548" name="组合 36"/>
          <p:cNvGrpSpPr>
            <a:grpSpLocks/>
          </p:cNvGrpSpPr>
          <p:nvPr/>
        </p:nvGrpSpPr>
        <p:grpSpPr bwMode="auto">
          <a:xfrm>
            <a:off x="1617663" y="3016232"/>
            <a:ext cx="8324850" cy="958398"/>
            <a:chOff x="1616982" y="3350397"/>
            <a:chExt cx="8325304" cy="957283"/>
          </a:xfrm>
        </p:grpSpPr>
        <p:grpSp>
          <p:nvGrpSpPr>
            <p:cNvPr id="54549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54551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5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5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52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54550" name="文本框 19"/>
            <p:cNvSpPr txBox="1">
              <a:spLocks noChangeArrowheads="1"/>
            </p:cNvSpPr>
            <p:nvPr/>
          </p:nvSpPr>
          <p:spPr bwMode="auto">
            <a:xfrm>
              <a:off x="2547615" y="3354686"/>
              <a:ext cx="7394671" cy="952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由于通电电流不相等，两导线单位长度上受到的安培力也不等</a:t>
              </a:r>
            </a:p>
          </p:txBody>
        </p:sp>
      </p:grpSp>
      <p:grpSp>
        <p:nvGrpSpPr>
          <p:cNvPr id="54541" name="组合 37"/>
          <p:cNvGrpSpPr>
            <a:grpSpLocks/>
          </p:cNvGrpSpPr>
          <p:nvPr/>
        </p:nvGrpSpPr>
        <p:grpSpPr bwMode="auto">
          <a:xfrm>
            <a:off x="1617663" y="3879852"/>
            <a:ext cx="8672531" cy="859272"/>
            <a:chOff x="1616982" y="4199905"/>
            <a:chExt cx="8673815" cy="859387"/>
          </a:xfrm>
        </p:grpSpPr>
        <p:grpSp>
          <p:nvGrpSpPr>
            <p:cNvPr id="54542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54544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4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4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45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54543" name="文本框 20"/>
            <p:cNvSpPr txBox="1">
              <a:spLocks noChangeArrowheads="1"/>
            </p:cNvSpPr>
            <p:nvPr/>
          </p:nvSpPr>
          <p:spPr bwMode="auto">
            <a:xfrm>
              <a:off x="2547614" y="4357582"/>
              <a:ext cx="7743183" cy="5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两导线中电流同向流动，则两导线相互排斥</a:t>
              </a:r>
            </a:p>
          </p:txBody>
        </p:sp>
      </p:grpSp>
      <p:grpSp>
        <p:nvGrpSpPr>
          <p:cNvPr id="54534" name="组合 38"/>
          <p:cNvGrpSpPr>
            <a:grpSpLocks/>
          </p:cNvGrpSpPr>
          <p:nvPr/>
        </p:nvGrpSpPr>
        <p:grpSpPr bwMode="auto">
          <a:xfrm>
            <a:off x="1617663" y="4733922"/>
            <a:ext cx="9617075" cy="859213"/>
            <a:chOff x="1616982" y="5054362"/>
            <a:chExt cx="9617075" cy="859387"/>
          </a:xfrm>
        </p:grpSpPr>
        <p:grpSp>
          <p:nvGrpSpPr>
            <p:cNvPr id="54535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54537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39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40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38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54536" name="文本框 31"/>
            <p:cNvSpPr txBox="1">
              <a:spLocks noChangeArrowheads="1"/>
            </p:cNvSpPr>
            <p:nvPr/>
          </p:nvSpPr>
          <p:spPr bwMode="auto">
            <a:xfrm>
              <a:off x="2547615" y="5224731"/>
              <a:ext cx="8686442" cy="523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由于条件不足，不能判断两导线的受力情况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1895763" y="565692"/>
                <a:ext cx="6662352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0624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两根长直导线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平行放置距离为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，分别通有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的电流时，如图所示，则下列说法正确的是：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5763" y="565692"/>
                <a:ext cx="6662352" cy="1384995"/>
              </a:xfrm>
              <a:prstGeom prst="rect">
                <a:avLst/>
              </a:prstGeom>
              <a:blipFill>
                <a:blip r:embed="rId2"/>
                <a:stretch>
                  <a:fillRect l="-1921" t="-5727" r="-7228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1617663" y="2181605"/>
            <a:ext cx="8504237" cy="898964"/>
            <a:chOff x="1617663" y="2181605"/>
            <a:chExt cx="8504237" cy="898964"/>
          </a:xfrm>
        </p:grpSpPr>
        <p:grpSp>
          <p:nvGrpSpPr>
            <p:cNvPr id="54555" name="组合 35"/>
            <p:cNvGrpSpPr>
              <a:grpSpLocks/>
            </p:cNvGrpSpPr>
            <p:nvPr/>
          </p:nvGrpSpPr>
          <p:grpSpPr bwMode="auto">
            <a:xfrm>
              <a:off x="1617663" y="2182812"/>
              <a:ext cx="8504237" cy="859691"/>
              <a:chOff x="1616982" y="2568618"/>
              <a:chExt cx="8505694" cy="859387"/>
            </a:xfrm>
          </p:grpSpPr>
          <p:grpSp>
            <p:nvGrpSpPr>
              <p:cNvPr id="54556" name="组合 3"/>
              <p:cNvGrpSpPr>
                <a:grpSpLocks/>
              </p:cNvGrpSpPr>
              <p:nvPr/>
            </p:nvGrpSpPr>
            <p:grpSpPr bwMode="auto">
              <a:xfrm>
                <a:off x="1616982" y="2568618"/>
                <a:ext cx="743946" cy="859387"/>
                <a:chOff x="1616982" y="1979050"/>
                <a:chExt cx="743946" cy="859387"/>
              </a:xfrm>
            </p:grpSpPr>
            <p:grpSp>
              <p:nvGrpSpPr>
                <p:cNvPr id="54558" name="组合 4"/>
                <p:cNvGrpSpPr>
                  <a:grpSpLocks/>
                </p:cNvGrpSpPr>
                <p:nvPr/>
              </p:nvGrpSpPr>
              <p:grpSpPr bwMode="auto">
                <a:xfrm>
                  <a:off x="1616982" y="2412325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54560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147483647 w 146"/>
                      <a:gd name="T1" fmla="*/ 2147483647 h 92"/>
                      <a:gd name="T2" fmla="*/ 2147483647 w 146"/>
                      <a:gd name="T3" fmla="*/ 2147483647 h 92"/>
                      <a:gd name="T4" fmla="*/ 2147483647 w 146"/>
                      <a:gd name="T5" fmla="*/ 2147483647 h 92"/>
                      <a:gd name="T6" fmla="*/ 2147483647 w 146"/>
                      <a:gd name="T7" fmla="*/ 2147483647 h 92"/>
                      <a:gd name="T8" fmla="*/ 2147483647 w 146"/>
                      <a:gd name="T9" fmla="*/ 2147483647 h 92"/>
                      <a:gd name="T10" fmla="*/ 2147483647 w 146"/>
                      <a:gd name="T11" fmla="*/ 2147483647 h 92"/>
                      <a:gd name="T12" fmla="*/ 2147483647 w 146"/>
                      <a:gd name="T13" fmla="*/ 2147483647 h 92"/>
                      <a:gd name="T14" fmla="*/ 2147483647 w 146"/>
                      <a:gd name="T15" fmla="*/ 2147483647 h 92"/>
                      <a:gd name="T16" fmla="*/ 2147483647 w 146"/>
                      <a:gd name="T17" fmla="*/ 2147483647 h 92"/>
                      <a:gd name="T18" fmla="*/ 2147483647 w 146"/>
                      <a:gd name="T19" fmla="*/ 2147483647 h 92"/>
                      <a:gd name="T20" fmla="*/ 2147483647 w 146"/>
                      <a:gd name="T21" fmla="*/ 2147483647 h 92"/>
                      <a:gd name="T22" fmla="*/ 2147483647 w 146"/>
                      <a:gd name="T23" fmla="*/ 2147483647 h 92"/>
                      <a:gd name="T24" fmla="*/ 2147483647 w 146"/>
                      <a:gd name="T25" fmla="*/ 2147483647 h 92"/>
                      <a:gd name="T26" fmla="*/ 2147483647 w 146"/>
                      <a:gd name="T27" fmla="*/ 2147483647 h 92"/>
                      <a:gd name="T28" fmla="*/ 2147483647 w 146"/>
                      <a:gd name="T29" fmla="*/ 2147483647 h 92"/>
                      <a:gd name="T30" fmla="*/ 2147483647 w 146"/>
                      <a:gd name="T31" fmla="*/ 2147483647 h 92"/>
                      <a:gd name="T32" fmla="*/ 2147483647 w 146"/>
                      <a:gd name="T33" fmla="*/ 2147483647 h 92"/>
                      <a:gd name="T34" fmla="*/ 2147483647 w 146"/>
                      <a:gd name="T35" fmla="*/ 2147483647 h 92"/>
                      <a:gd name="T36" fmla="*/ 2147483647 w 146"/>
                      <a:gd name="T37" fmla="*/ 0 h 92"/>
                      <a:gd name="T38" fmla="*/ 2147483647 w 146"/>
                      <a:gd name="T39" fmla="*/ 2147483647 h 92"/>
                      <a:gd name="T40" fmla="*/ 2147483647 w 146"/>
                      <a:gd name="T41" fmla="*/ 2147483647 h 92"/>
                      <a:gd name="T42" fmla="*/ 2147483647 w 146"/>
                      <a:gd name="T43" fmla="*/ 2147483647 h 92"/>
                      <a:gd name="T44" fmla="*/ 2147483647 w 146"/>
                      <a:gd name="T45" fmla="*/ 2147483647 h 92"/>
                      <a:gd name="T46" fmla="*/ 2147483647 w 146"/>
                      <a:gd name="T47" fmla="*/ 2147483647 h 92"/>
                      <a:gd name="T48" fmla="*/ 2147483647 w 146"/>
                      <a:gd name="T49" fmla="*/ 2147483647 h 92"/>
                      <a:gd name="T50" fmla="*/ 2147483647 w 146"/>
                      <a:gd name="T51" fmla="*/ 2147483647 h 92"/>
                      <a:gd name="T52" fmla="*/ 2147483647 w 146"/>
                      <a:gd name="T53" fmla="*/ 2147483647 h 92"/>
                      <a:gd name="T54" fmla="*/ 2147483647 w 146"/>
                      <a:gd name="T55" fmla="*/ 2147483647 h 92"/>
                      <a:gd name="T56" fmla="*/ 2147483647 w 146"/>
                      <a:gd name="T57" fmla="*/ 2147483647 h 92"/>
                      <a:gd name="T58" fmla="*/ 2147483647 w 146"/>
                      <a:gd name="T59" fmla="*/ 2147483647 h 92"/>
                      <a:gd name="T60" fmla="*/ 2147483647 w 146"/>
                      <a:gd name="T61" fmla="*/ 2147483647 h 92"/>
                      <a:gd name="T62" fmla="*/ 2147483647 w 146"/>
                      <a:gd name="T63" fmla="*/ 2147483647 h 92"/>
                      <a:gd name="T64" fmla="*/ 2147483647 w 146"/>
                      <a:gd name="T65" fmla="*/ 2147483647 h 92"/>
                      <a:gd name="T66" fmla="*/ 2147483647 w 146"/>
                      <a:gd name="T67" fmla="*/ 2147483647 h 92"/>
                      <a:gd name="T68" fmla="*/ 2147483647 w 146"/>
                      <a:gd name="T69" fmla="*/ 2147483647 h 92"/>
                      <a:gd name="T70" fmla="*/ 2147483647 w 146"/>
                      <a:gd name="T71" fmla="*/ 2147483647 h 92"/>
                      <a:gd name="T72" fmla="*/ 2147483647 w 146"/>
                      <a:gd name="T73" fmla="*/ 2147483647 h 92"/>
                      <a:gd name="T74" fmla="*/ 2147483647 w 146"/>
                      <a:gd name="T75" fmla="*/ 2147483647 h 92"/>
                      <a:gd name="T76" fmla="*/ 2147483647 w 146"/>
                      <a:gd name="T77" fmla="*/ 2147483647 h 92"/>
                      <a:gd name="T78" fmla="*/ 2147483647 w 146"/>
                      <a:gd name="T79" fmla="*/ 2147483647 h 92"/>
                      <a:gd name="T80" fmla="*/ 2147483647 w 146"/>
                      <a:gd name="T81" fmla="*/ 2147483647 h 92"/>
                      <a:gd name="T82" fmla="*/ 2147483647 w 146"/>
                      <a:gd name="T83" fmla="*/ 2147483647 h 92"/>
                      <a:gd name="T84" fmla="*/ 2147483647 w 146"/>
                      <a:gd name="T85" fmla="*/ 2147483647 h 92"/>
                      <a:gd name="T86" fmla="*/ 2147483647 w 146"/>
                      <a:gd name="T87" fmla="*/ 2147483647 h 92"/>
                      <a:gd name="T88" fmla="*/ 2147483647 w 146"/>
                      <a:gd name="T89" fmla="*/ 2147483647 h 92"/>
                      <a:gd name="T90" fmla="*/ 2147483647 w 146"/>
                      <a:gd name="T91" fmla="*/ 2147483647 h 92"/>
                      <a:gd name="T92" fmla="*/ 2147483647 w 146"/>
                      <a:gd name="T93" fmla="*/ 2147483647 h 92"/>
                      <a:gd name="T94" fmla="*/ 2147483647 w 146"/>
                      <a:gd name="T95" fmla="*/ 2147483647 h 92"/>
                      <a:gd name="T96" fmla="*/ 2147483647 w 146"/>
                      <a:gd name="T97" fmla="*/ 2147483647 h 92"/>
                      <a:gd name="T98" fmla="*/ 2147483647 w 146"/>
                      <a:gd name="T99" fmla="*/ 2147483647 h 92"/>
                      <a:gd name="T100" fmla="*/ 2147483647 w 146"/>
                      <a:gd name="T101" fmla="*/ 2147483647 h 92"/>
                      <a:gd name="T102" fmla="*/ 2147483647 w 146"/>
                      <a:gd name="T103" fmla="*/ 2147483647 h 92"/>
                      <a:gd name="T104" fmla="*/ 2147483647 w 146"/>
                      <a:gd name="T105" fmla="*/ 2147483647 h 92"/>
                      <a:gd name="T106" fmla="*/ 2147483647 w 146"/>
                      <a:gd name="T107" fmla="*/ 2147483647 h 92"/>
                      <a:gd name="T108" fmla="*/ 2147483647 w 146"/>
                      <a:gd name="T109" fmla="*/ 2147483647 h 92"/>
                      <a:gd name="T110" fmla="*/ 2147483647 w 146"/>
                      <a:gd name="T111" fmla="*/ 2147483647 h 92"/>
                      <a:gd name="T112" fmla="*/ 2147483647 w 146"/>
                      <a:gd name="T113" fmla="*/ 2147483647 h 92"/>
                      <a:gd name="T114" fmla="*/ 2147483647 w 146"/>
                      <a:gd name="T115" fmla="*/ 2147483647 h 92"/>
                      <a:gd name="T116" fmla="*/ 2147483647 w 146"/>
                      <a:gd name="T117" fmla="*/ 2147483647 h 92"/>
                      <a:gd name="T118" fmla="*/ 2147483647 w 146"/>
                      <a:gd name="T119" fmla="*/ 2147483647 h 92"/>
                      <a:gd name="T120" fmla="*/ 2147483647 w 146"/>
                      <a:gd name="T121" fmla="*/ 2147483647 h 92"/>
                      <a:gd name="T122" fmla="*/ 2147483647 w 146"/>
                      <a:gd name="T123" fmla="*/ 2147483647 h 92"/>
                      <a:gd name="T124" fmla="*/ 2147483647 w 146"/>
                      <a:gd name="T125" fmla="*/ 2147483647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561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147483647 w 90"/>
                      <a:gd name="T1" fmla="*/ 2147483647 h 36"/>
                      <a:gd name="T2" fmla="*/ 2147483647 w 90"/>
                      <a:gd name="T3" fmla="*/ 2147483647 h 36"/>
                      <a:gd name="T4" fmla="*/ 2147483647 w 90"/>
                      <a:gd name="T5" fmla="*/ 0 h 36"/>
                      <a:gd name="T6" fmla="*/ 2147483647 w 90"/>
                      <a:gd name="T7" fmla="*/ 2147483647 h 36"/>
                      <a:gd name="T8" fmla="*/ 2147483647 w 90"/>
                      <a:gd name="T9" fmla="*/ 2147483647 h 36"/>
                      <a:gd name="T10" fmla="*/ 2147483647 w 90"/>
                      <a:gd name="T11" fmla="*/ 2147483647 h 36"/>
                      <a:gd name="T12" fmla="*/ 2147483647 w 90"/>
                      <a:gd name="T13" fmla="*/ 2147483647 h 36"/>
                      <a:gd name="T14" fmla="*/ 2147483647 w 90"/>
                      <a:gd name="T15" fmla="*/ 2147483647 h 36"/>
                      <a:gd name="T16" fmla="*/ 2147483647 w 90"/>
                      <a:gd name="T17" fmla="*/ 2147483647 h 36"/>
                      <a:gd name="T18" fmla="*/ 2147483647 w 90"/>
                      <a:gd name="T19" fmla="*/ 2147483647 h 36"/>
                      <a:gd name="T20" fmla="*/ 2147483647 w 90"/>
                      <a:gd name="T21" fmla="*/ 2147483647 h 36"/>
                      <a:gd name="T22" fmla="*/ 2147483647 w 90"/>
                      <a:gd name="T23" fmla="*/ 2147483647 h 36"/>
                      <a:gd name="T24" fmla="*/ 2147483647 w 90"/>
                      <a:gd name="T25" fmla="*/ 2147483647 h 36"/>
                      <a:gd name="T26" fmla="*/ 2147483647 w 90"/>
                      <a:gd name="T27" fmla="*/ 2147483647 h 36"/>
                      <a:gd name="T28" fmla="*/ 2147483647 w 90"/>
                      <a:gd name="T29" fmla="*/ 2147483647 h 36"/>
                      <a:gd name="T30" fmla="*/ 2147483647 w 90"/>
                      <a:gd name="T31" fmla="*/ 2147483647 h 36"/>
                      <a:gd name="T32" fmla="*/ 2147483647 w 90"/>
                      <a:gd name="T33" fmla="*/ 2147483647 h 36"/>
                      <a:gd name="T34" fmla="*/ 2147483647 w 90"/>
                      <a:gd name="T35" fmla="*/ 2147483647 h 36"/>
                      <a:gd name="T36" fmla="*/ 2147483647 w 90"/>
                      <a:gd name="T37" fmla="*/ 2147483647 h 36"/>
                      <a:gd name="T38" fmla="*/ 2147483647 w 90"/>
                      <a:gd name="T39" fmla="*/ 2147483647 h 36"/>
                      <a:gd name="T40" fmla="*/ 2147483647 w 90"/>
                      <a:gd name="T41" fmla="*/ 2147483647 h 36"/>
                      <a:gd name="T42" fmla="*/ 2147483647 w 90"/>
                      <a:gd name="T43" fmla="*/ 2147483647 h 36"/>
                      <a:gd name="T44" fmla="*/ 2147483647 w 90"/>
                      <a:gd name="T45" fmla="*/ 2147483647 h 36"/>
                      <a:gd name="T46" fmla="*/ 2147483647 w 90"/>
                      <a:gd name="T47" fmla="*/ 2147483647 h 36"/>
                      <a:gd name="T48" fmla="*/ 2147483647 w 90"/>
                      <a:gd name="T49" fmla="*/ 2147483647 h 36"/>
                      <a:gd name="T50" fmla="*/ 2147483647 w 90"/>
                      <a:gd name="T51" fmla="*/ 2147483647 h 36"/>
                      <a:gd name="T52" fmla="*/ 2147483647 w 90"/>
                      <a:gd name="T53" fmla="*/ 2147483647 h 36"/>
                      <a:gd name="T54" fmla="*/ 2147483647 w 90"/>
                      <a:gd name="T55" fmla="*/ 2147483647 h 36"/>
                      <a:gd name="T56" fmla="*/ 2147483647 w 90"/>
                      <a:gd name="T57" fmla="*/ 2147483647 h 36"/>
                      <a:gd name="T58" fmla="*/ 2147483647 w 90"/>
                      <a:gd name="T59" fmla="*/ 2147483647 h 36"/>
                      <a:gd name="T60" fmla="*/ 2147483647 w 90"/>
                      <a:gd name="T61" fmla="*/ 2147483647 h 36"/>
                      <a:gd name="T62" fmla="*/ 2147483647 w 90"/>
                      <a:gd name="T63" fmla="*/ 2147483647 h 36"/>
                      <a:gd name="T64" fmla="*/ 2147483647 w 90"/>
                      <a:gd name="T65" fmla="*/ 2147483647 h 36"/>
                      <a:gd name="T66" fmla="*/ 2147483647 w 90"/>
                      <a:gd name="T67" fmla="*/ 2147483647 h 36"/>
                      <a:gd name="T68" fmla="*/ 2147483647 w 90"/>
                      <a:gd name="T69" fmla="*/ 2147483647 h 36"/>
                      <a:gd name="T70" fmla="*/ 2147483647 w 90"/>
                      <a:gd name="T71" fmla="*/ 2147483647 h 36"/>
                      <a:gd name="T72" fmla="*/ 2147483647 w 90"/>
                      <a:gd name="T73" fmla="*/ 2147483647 h 36"/>
                      <a:gd name="T74" fmla="*/ 2147483647 w 90"/>
                      <a:gd name="T75" fmla="*/ 2147483647 h 36"/>
                      <a:gd name="T76" fmla="*/ 2147483647 w 90"/>
                      <a:gd name="T77" fmla="*/ 2147483647 h 36"/>
                      <a:gd name="T78" fmla="*/ 2147483647 w 90"/>
                      <a:gd name="T79" fmla="*/ 2147483647 h 36"/>
                      <a:gd name="T80" fmla="*/ 2147483647 w 90"/>
                      <a:gd name="T81" fmla="*/ 2147483647 h 36"/>
                      <a:gd name="T82" fmla="*/ 2147483647 w 90"/>
                      <a:gd name="T83" fmla="*/ 2147483647 h 36"/>
                      <a:gd name="T84" fmla="*/ 2147483647 w 90"/>
                      <a:gd name="T85" fmla="*/ 2147483647 h 36"/>
                      <a:gd name="T86" fmla="*/ 2147483647 w 90"/>
                      <a:gd name="T87" fmla="*/ 2147483647 h 36"/>
                      <a:gd name="T88" fmla="*/ 2147483647 w 90"/>
                      <a:gd name="T89" fmla="*/ 2147483647 h 36"/>
                      <a:gd name="T90" fmla="*/ 2147483647 w 90"/>
                      <a:gd name="T91" fmla="*/ 2147483647 h 36"/>
                      <a:gd name="T92" fmla="*/ 2147483647 w 90"/>
                      <a:gd name="T93" fmla="*/ 2147483647 h 36"/>
                      <a:gd name="T94" fmla="*/ 2147483647 w 90"/>
                      <a:gd name="T95" fmla="*/ 2147483647 h 36"/>
                      <a:gd name="T96" fmla="*/ 2147483647 w 90"/>
                      <a:gd name="T97" fmla="*/ 2147483647 h 36"/>
                      <a:gd name="T98" fmla="*/ 2147483647 w 90"/>
                      <a:gd name="T99" fmla="*/ 2147483647 h 36"/>
                      <a:gd name="T100" fmla="*/ 2147483647 w 90"/>
                      <a:gd name="T101" fmla="*/ 2147483647 h 36"/>
                      <a:gd name="T102" fmla="*/ 2147483647 w 90"/>
                      <a:gd name="T103" fmla="*/ 2147483647 h 36"/>
                      <a:gd name="T104" fmla="*/ 2147483647 w 90"/>
                      <a:gd name="T105" fmla="*/ 2147483647 h 36"/>
                      <a:gd name="T106" fmla="*/ 2147483647 w 90"/>
                      <a:gd name="T107" fmla="*/ 2147483647 h 36"/>
                      <a:gd name="T108" fmla="*/ 2147483647 w 90"/>
                      <a:gd name="T109" fmla="*/ 2147483647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4559" name="文本框 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1979050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>
                      <a:latin typeface="华文行楷" pitchFamily="2" charset="-122"/>
                      <a:ea typeface="华文行楷" pitchFamily="2" charset="-122"/>
                    </a:rPr>
                    <a:t>壹</a:t>
                  </a:r>
                </a:p>
              </p:txBody>
            </p:sp>
          </p:grpSp>
          <p:sp>
            <p:nvSpPr>
              <p:cNvPr id="54557" name="文本框 18"/>
              <p:cNvSpPr txBox="1">
                <a:spLocks noChangeArrowheads="1"/>
              </p:cNvSpPr>
              <p:nvPr/>
            </p:nvSpPr>
            <p:spPr bwMode="auto">
              <a:xfrm>
                <a:off x="2547615" y="2753779"/>
                <a:ext cx="75750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作用在导线上单位长度的安培力为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7925036" y="2181605"/>
                  <a:ext cx="120488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036" y="2181605"/>
                  <a:ext cx="1204881" cy="8989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8902815" y="222342"/>
            <a:ext cx="1829921" cy="2283749"/>
            <a:chOff x="8902815" y="222342"/>
            <a:chExt cx="1829921" cy="2283749"/>
          </a:xfrm>
        </p:grpSpPr>
        <p:grpSp>
          <p:nvGrpSpPr>
            <p:cNvPr id="76" name="Group 8"/>
            <p:cNvGrpSpPr>
              <a:grpSpLocks/>
            </p:cNvGrpSpPr>
            <p:nvPr/>
          </p:nvGrpSpPr>
          <p:grpSpPr bwMode="auto">
            <a:xfrm>
              <a:off x="9263178" y="380815"/>
              <a:ext cx="994163" cy="2125276"/>
              <a:chOff x="8505" y="6555"/>
              <a:chExt cx="900" cy="2220"/>
            </a:xfrm>
          </p:grpSpPr>
          <p:cxnSp>
            <p:nvCxnSpPr>
              <p:cNvPr id="80" name="AutoShape 9"/>
              <p:cNvCxnSpPr>
                <a:cxnSpLocks noChangeShapeType="1"/>
              </p:cNvCxnSpPr>
              <p:nvPr/>
            </p:nvCxnSpPr>
            <p:spPr bwMode="auto">
              <a:xfrm flipV="1">
                <a:off x="8505" y="6555"/>
                <a:ext cx="0" cy="22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AutoShape 10"/>
              <p:cNvCxnSpPr>
                <a:cxnSpLocks noChangeShapeType="1"/>
              </p:cNvCxnSpPr>
              <p:nvPr/>
            </p:nvCxnSpPr>
            <p:spPr bwMode="auto">
              <a:xfrm flipV="1">
                <a:off x="9405" y="6555"/>
                <a:ext cx="0" cy="22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AutoShape 11"/>
              <p:cNvCxnSpPr>
                <a:cxnSpLocks noChangeShapeType="1"/>
              </p:cNvCxnSpPr>
              <p:nvPr/>
            </p:nvCxnSpPr>
            <p:spPr bwMode="auto">
              <a:xfrm>
                <a:off x="8505" y="7365"/>
                <a:ext cx="9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AutoShape 12"/>
              <p:cNvCxnSpPr>
                <a:cxnSpLocks noChangeShapeType="1"/>
              </p:cNvCxnSpPr>
              <p:nvPr/>
            </p:nvCxnSpPr>
            <p:spPr bwMode="auto">
              <a:xfrm flipV="1">
                <a:off x="8505" y="7575"/>
                <a:ext cx="0" cy="43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AutoShape 13"/>
              <p:cNvCxnSpPr>
                <a:cxnSpLocks noChangeShapeType="1"/>
              </p:cNvCxnSpPr>
              <p:nvPr/>
            </p:nvCxnSpPr>
            <p:spPr bwMode="auto">
              <a:xfrm flipV="1">
                <a:off x="9405" y="7515"/>
                <a:ext cx="0" cy="43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268564" y="1676026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8564" y="1676026"/>
                  <a:ext cx="4700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10262726" y="1666875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2726" y="1666875"/>
                  <a:ext cx="4700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881949" y="274609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1949" y="274609"/>
                  <a:ext cx="344417" cy="5256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902815" y="222342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815" y="222342"/>
                  <a:ext cx="344417" cy="5256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582499" y="707410"/>
                  <a:ext cx="4634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499" y="707410"/>
                  <a:ext cx="46346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95036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868488" y="793750"/>
            <a:ext cx="8570912" cy="1816100"/>
            <a:chOff x="709839" y="664809"/>
            <a:chExt cx="8570133" cy="1815882"/>
          </a:xfrm>
        </p:grpSpPr>
        <p:sp>
          <p:nvSpPr>
            <p:cNvPr id="34" name="任意多边形 33"/>
            <p:cNvSpPr/>
            <p:nvPr/>
          </p:nvSpPr>
          <p:spPr>
            <a:xfrm>
              <a:off x="709839" y="704492"/>
              <a:ext cx="173021" cy="401589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9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8427249" cy="1815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0625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一带电粒子，垂直射入均匀磁场，如果粒子质量增大到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倍，入射速度增大到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倍，磁场的磁感应强度增大到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4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倍，则通过粒子运动轨道包围范围内的磁通量增大到原来的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3433200" y="2012435"/>
              <a:ext cx="169847" cy="39841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7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41525" y="2892425"/>
            <a:ext cx="8331200" cy="3389313"/>
            <a:chOff x="2041525" y="2892425"/>
            <a:chExt cx="8331200" cy="3389313"/>
          </a:xfrm>
        </p:grpSpPr>
        <p:grpSp>
          <p:nvGrpSpPr>
            <p:cNvPr id="65613" name="组合 5"/>
            <p:cNvGrpSpPr>
              <a:grpSpLocks/>
            </p:cNvGrpSpPr>
            <p:nvPr/>
          </p:nvGrpSpPr>
          <p:grpSpPr bwMode="auto">
            <a:xfrm>
              <a:off x="2041525" y="2892425"/>
              <a:ext cx="8331200" cy="3389313"/>
              <a:chOff x="1930401" y="1699031"/>
              <a:chExt cx="8331198" cy="3390185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815" y="2287507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101" y="2354838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570" y="1680954"/>
                <a:ext cx="0" cy="14303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9424" y="3406827"/>
                <a:ext cx="141800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13" y="1560883"/>
                <a:ext cx="0" cy="274549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838" y="2000734"/>
                <a:ext cx="969962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770" y="2364521"/>
                <a:ext cx="1208398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426" y="2397072"/>
                <a:ext cx="1206810" cy="1208087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625" y="3550532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431" y="2792490"/>
                <a:ext cx="0" cy="14303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4573" y="2496955"/>
                <a:ext cx="141800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713" y="1992795"/>
                <a:ext cx="1955800" cy="19483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088" y="3067808"/>
                <a:ext cx="971550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3039" y="2341496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150" y="2369128"/>
                <a:ext cx="12922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1438" y="1851470"/>
                <a:ext cx="1879600" cy="21833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075" y="3112270"/>
                <a:ext cx="949325" cy="81618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631" name="文本框 27"/>
              <p:cNvSpPr txBox="1">
                <a:spLocks noChangeArrowheads="1"/>
              </p:cNvSpPr>
              <p:nvPr/>
            </p:nvSpPr>
            <p:spPr bwMode="auto">
              <a:xfrm>
                <a:off x="2841348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壹</a:t>
                </a:r>
              </a:p>
            </p:txBody>
          </p:sp>
          <p:sp>
            <p:nvSpPr>
              <p:cNvPr id="65632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贰</a:t>
                </a:r>
              </a:p>
            </p:txBody>
          </p:sp>
          <p:sp>
            <p:nvSpPr>
              <p:cNvPr id="65633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叁</a:t>
                </a:r>
              </a:p>
            </p:txBody>
          </p:sp>
          <p:sp>
            <p:nvSpPr>
              <p:cNvPr id="65634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36776" y="5036815"/>
                <a:ext cx="8020048" cy="52401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0" name="TextBox 21"/>
            <p:cNvSpPr txBox="1">
              <a:spLocks noChangeArrowheads="1"/>
            </p:cNvSpPr>
            <p:nvPr/>
          </p:nvSpPr>
          <p:spPr bwMode="auto">
            <a:xfrm>
              <a:off x="2952472" y="5407530"/>
              <a:ext cx="79831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3" name="TextBox 21"/>
            <p:cNvSpPr txBox="1">
              <a:spLocks noChangeArrowheads="1"/>
            </p:cNvSpPr>
            <p:nvPr/>
          </p:nvSpPr>
          <p:spPr bwMode="auto">
            <a:xfrm>
              <a:off x="4846382" y="5407530"/>
              <a:ext cx="79831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4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4" name="TextBox 21"/>
            <p:cNvSpPr txBox="1">
              <a:spLocks noChangeArrowheads="1"/>
            </p:cNvSpPr>
            <p:nvPr/>
          </p:nvSpPr>
          <p:spPr bwMode="auto">
            <a:xfrm>
              <a:off x="6648672" y="5407530"/>
              <a:ext cx="11336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1/2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5" name="TextBox 21"/>
            <p:cNvSpPr txBox="1">
              <a:spLocks noChangeArrowheads="1"/>
            </p:cNvSpPr>
            <p:nvPr/>
          </p:nvSpPr>
          <p:spPr bwMode="auto">
            <a:xfrm>
              <a:off x="8618672" y="5407530"/>
              <a:ext cx="11336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1/4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773613" y="2882900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12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0080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7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94670" y="571500"/>
            <a:ext cx="8230394" cy="1437253"/>
            <a:chOff x="1794670" y="571500"/>
            <a:chExt cx="8230394" cy="1437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1881189" y="571500"/>
                  <a:ext cx="8143875" cy="14372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just">
                    <a:defRPr kumimoji="1" sz="2800" b="1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defRPr>
                  </a:lvl1pPr>
                </a:lstStyle>
                <a:p>
                  <a:r>
                    <a:rPr lang="en-US" altLang="zh-CN" dirty="0">
                      <a:solidFill>
                        <a:srgbClr val="FF0000"/>
                      </a:solidFill>
                    </a:rPr>
                    <a:t>0626</a:t>
                  </a:r>
                  <a:r>
                    <a:rPr lang="zh-CN" altLang="zh-CN" dirty="0"/>
                    <a:t>一带电粒子垂直射入磁场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i="1"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a14:m>
                  <a:r>
                    <a:rPr lang="zh-CN" altLang="zh-CN" dirty="0"/>
                    <a:t>后，作周期为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zh-CN" dirty="0"/>
                    <a:t>的匀速率圆周运动，若要使运动周期变为</a:t>
                  </a:r>
                  <a14:m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zh-CN" altLang="zh-CN" dirty="0"/>
                    <a:t>，磁感应强度应变为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1189" y="571500"/>
                  <a:ext cx="8143875" cy="1437253"/>
                </a:xfrm>
                <a:prstGeom prst="rect">
                  <a:avLst/>
                </a:prstGeom>
                <a:blipFill>
                  <a:blip r:embed="rId2"/>
                  <a:stretch>
                    <a:fillRect l="-1572" t="-2119" r="-1497" b="-11017"/>
                  </a:stretch>
                </a:blipFill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组合 32"/>
            <p:cNvGrpSpPr>
              <a:grpSpLocks/>
            </p:cNvGrpSpPr>
            <p:nvPr/>
          </p:nvGrpSpPr>
          <p:grpSpPr bwMode="auto">
            <a:xfrm>
              <a:off x="1794670" y="638627"/>
              <a:ext cx="2494269" cy="1279625"/>
              <a:chOff x="1147648" y="1131377"/>
              <a:chExt cx="2494043" cy="1279472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1147648" y="1131377"/>
                <a:ext cx="173021" cy="401589"/>
              </a:xfrm>
              <a:custGeom>
                <a:avLst/>
                <a:gdLst>
                  <a:gd name="connsiteX0" fmla="*/ 0 w 552450"/>
                  <a:gd name="connsiteY0" fmla="*/ 0 h 1695450"/>
                  <a:gd name="connsiteX1" fmla="*/ 552450 w 552450"/>
                  <a:gd name="connsiteY1" fmla="*/ 0 h 1695450"/>
                  <a:gd name="connsiteX2" fmla="*/ 552450 w 552450"/>
                  <a:gd name="connsiteY2" fmla="*/ 209830 h 1695450"/>
                  <a:gd name="connsiteX3" fmla="*/ 533156 w 552450"/>
                  <a:gd name="connsiteY3" fmla="*/ 215819 h 1695450"/>
                  <a:gd name="connsiteX4" fmla="*/ 114300 w 552450"/>
                  <a:gd name="connsiteY4" fmla="*/ 847725 h 1695450"/>
                  <a:gd name="connsiteX5" fmla="*/ 533156 w 552450"/>
                  <a:gd name="connsiteY5" fmla="*/ 1479631 h 1695450"/>
                  <a:gd name="connsiteX6" fmla="*/ 552450 w 552450"/>
                  <a:gd name="connsiteY6" fmla="*/ 1485620 h 1695450"/>
                  <a:gd name="connsiteX7" fmla="*/ 552450 w 552450"/>
                  <a:gd name="connsiteY7" fmla="*/ 1695450 h 1695450"/>
                  <a:gd name="connsiteX8" fmla="*/ 0 w 552450"/>
                  <a:gd name="connsiteY8" fmla="*/ 1695450 h 1695450"/>
                  <a:gd name="connsiteX9" fmla="*/ 0 w 552450"/>
                  <a:gd name="connsiteY9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450" h="1695450">
                    <a:moveTo>
                      <a:pt x="0" y="0"/>
                    </a:moveTo>
                    <a:lnTo>
                      <a:pt x="552450" y="0"/>
                    </a:lnTo>
                    <a:lnTo>
                      <a:pt x="552450" y="209830"/>
                    </a:lnTo>
                    <a:lnTo>
                      <a:pt x="533156" y="215819"/>
                    </a:lnTo>
                    <a:cubicBezTo>
                      <a:pt x="287012" y="319929"/>
                      <a:pt x="114300" y="563657"/>
                      <a:pt x="114300" y="847725"/>
                    </a:cubicBezTo>
                    <a:cubicBezTo>
                      <a:pt x="114300" y="1131793"/>
                      <a:pt x="287012" y="1375522"/>
                      <a:pt x="533156" y="1479631"/>
                    </a:cubicBezTo>
                    <a:lnTo>
                      <a:pt x="552450" y="1485620"/>
                    </a:lnTo>
                    <a:lnTo>
                      <a:pt x="552450" y="1695450"/>
                    </a:lnTo>
                    <a:lnTo>
                      <a:pt x="0" y="1695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flipH="1">
                <a:off x="3471844" y="2012435"/>
                <a:ext cx="169847" cy="398414"/>
              </a:xfrm>
              <a:custGeom>
                <a:avLst/>
                <a:gdLst>
                  <a:gd name="connsiteX0" fmla="*/ 0 w 552450"/>
                  <a:gd name="connsiteY0" fmla="*/ 0 h 1695450"/>
                  <a:gd name="connsiteX1" fmla="*/ 552450 w 552450"/>
                  <a:gd name="connsiteY1" fmla="*/ 0 h 1695450"/>
                  <a:gd name="connsiteX2" fmla="*/ 552450 w 552450"/>
                  <a:gd name="connsiteY2" fmla="*/ 209830 h 1695450"/>
                  <a:gd name="connsiteX3" fmla="*/ 533156 w 552450"/>
                  <a:gd name="connsiteY3" fmla="*/ 215819 h 1695450"/>
                  <a:gd name="connsiteX4" fmla="*/ 114300 w 552450"/>
                  <a:gd name="connsiteY4" fmla="*/ 847725 h 1695450"/>
                  <a:gd name="connsiteX5" fmla="*/ 533156 w 552450"/>
                  <a:gd name="connsiteY5" fmla="*/ 1479631 h 1695450"/>
                  <a:gd name="connsiteX6" fmla="*/ 552450 w 552450"/>
                  <a:gd name="connsiteY6" fmla="*/ 1485620 h 1695450"/>
                  <a:gd name="connsiteX7" fmla="*/ 552450 w 552450"/>
                  <a:gd name="connsiteY7" fmla="*/ 1695450 h 1695450"/>
                  <a:gd name="connsiteX8" fmla="*/ 0 w 552450"/>
                  <a:gd name="connsiteY8" fmla="*/ 1695450 h 1695450"/>
                  <a:gd name="connsiteX9" fmla="*/ 0 w 552450"/>
                  <a:gd name="connsiteY9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450" h="1695450">
                    <a:moveTo>
                      <a:pt x="0" y="0"/>
                    </a:moveTo>
                    <a:lnTo>
                      <a:pt x="552450" y="0"/>
                    </a:lnTo>
                    <a:lnTo>
                      <a:pt x="552450" y="209830"/>
                    </a:lnTo>
                    <a:lnTo>
                      <a:pt x="533156" y="215819"/>
                    </a:lnTo>
                    <a:cubicBezTo>
                      <a:pt x="287012" y="319929"/>
                      <a:pt x="114300" y="563657"/>
                      <a:pt x="114300" y="847725"/>
                    </a:cubicBezTo>
                    <a:cubicBezTo>
                      <a:pt x="114300" y="1131793"/>
                      <a:pt x="287012" y="1375522"/>
                      <a:pt x="533156" y="1479631"/>
                    </a:cubicBezTo>
                    <a:lnTo>
                      <a:pt x="552450" y="1485620"/>
                    </a:lnTo>
                    <a:lnTo>
                      <a:pt x="552450" y="1695450"/>
                    </a:lnTo>
                    <a:lnTo>
                      <a:pt x="0" y="1695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794670" y="2409825"/>
            <a:ext cx="8331200" cy="3389313"/>
            <a:chOff x="1794670" y="2409825"/>
            <a:chExt cx="8331200" cy="3389313"/>
          </a:xfrm>
        </p:grpSpPr>
        <p:grpSp>
          <p:nvGrpSpPr>
            <p:cNvPr id="65613" name="组合 5"/>
            <p:cNvGrpSpPr>
              <a:grpSpLocks/>
            </p:cNvGrpSpPr>
            <p:nvPr/>
          </p:nvGrpSpPr>
          <p:grpSpPr bwMode="auto">
            <a:xfrm>
              <a:off x="1794670" y="2409825"/>
              <a:ext cx="8331200" cy="3389313"/>
              <a:chOff x="1930401" y="1699031"/>
              <a:chExt cx="8331198" cy="3390185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815" y="2287507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101" y="2354838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570" y="1680954"/>
                <a:ext cx="0" cy="14303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9424" y="3406827"/>
                <a:ext cx="141800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13" y="1560883"/>
                <a:ext cx="0" cy="274549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838" y="2000734"/>
                <a:ext cx="969962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770" y="2364521"/>
                <a:ext cx="1208398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426" y="2397072"/>
                <a:ext cx="1206810" cy="1208087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625" y="3550532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431" y="2792490"/>
                <a:ext cx="0" cy="14303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4573" y="2496955"/>
                <a:ext cx="141800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713" y="1992795"/>
                <a:ext cx="1955800" cy="19483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088" y="3067808"/>
                <a:ext cx="971550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3039" y="2341496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150" y="2369128"/>
                <a:ext cx="12922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1438" y="1851470"/>
                <a:ext cx="1879600" cy="21833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075" y="3112270"/>
                <a:ext cx="949325" cy="81618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631" name="文本框 27"/>
              <p:cNvSpPr txBox="1">
                <a:spLocks noChangeArrowheads="1"/>
              </p:cNvSpPr>
              <p:nvPr/>
            </p:nvSpPr>
            <p:spPr bwMode="auto">
              <a:xfrm>
                <a:off x="2841348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壹</a:t>
                </a:r>
              </a:p>
            </p:txBody>
          </p:sp>
          <p:sp>
            <p:nvSpPr>
              <p:cNvPr id="65632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贰</a:t>
                </a:r>
              </a:p>
            </p:txBody>
          </p:sp>
          <p:sp>
            <p:nvSpPr>
              <p:cNvPr id="65633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叁</a:t>
                </a:r>
              </a:p>
            </p:txBody>
          </p:sp>
          <p:sp>
            <p:nvSpPr>
              <p:cNvPr id="65634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36776" y="5036815"/>
                <a:ext cx="8020048" cy="52401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594737" y="4903079"/>
                  <a:ext cx="90441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737" y="4903079"/>
                  <a:ext cx="904415" cy="575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6704005" y="4903079"/>
                  <a:ext cx="529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005" y="4903079"/>
                  <a:ext cx="529311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8529595" y="4903079"/>
                  <a:ext cx="79701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595" y="4903079"/>
                  <a:ext cx="797013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704500" y="4903079"/>
                  <a:ext cx="529311" cy="5754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500" y="4903079"/>
                  <a:ext cx="529311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526758" y="2400300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12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0467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75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49451" y="1094016"/>
            <a:ext cx="7777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：匀强磁场中的直导线所受到的安培力。</a:t>
            </a:r>
          </a:p>
        </p:txBody>
      </p:sp>
      <p:sp>
        <p:nvSpPr>
          <p:cNvPr id="77844" name="Text Box 20"/>
          <p:cNvSpPr txBox="1">
            <a:spLocks noChangeArrowheads="1"/>
          </p:cNvSpPr>
          <p:nvPr/>
        </p:nvSpPr>
        <p:spPr bwMode="auto">
          <a:xfrm>
            <a:off x="1949451" y="1707553"/>
            <a:ext cx="97490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解：据安培定律，导线上各电流元所受到的磁场力方向相同，合力大小为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949450" y="4668839"/>
            <a:ext cx="74722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若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5530367" y="4059467"/>
            <a:ext cx="290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力的方向向内。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86457" y="2493650"/>
                <a:ext cx="2783262" cy="97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𝐼𝐵𝑑𝑙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57" y="2493650"/>
                <a:ext cx="2783262" cy="973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878138" y="3274738"/>
                <a:ext cx="2519279" cy="97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38" y="3274738"/>
                <a:ext cx="2519279" cy="973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911127" y="4077801"/>
                <a:ext cx="20073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27" y="4077801"/>
                <a:ext cx="2007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062430" y="2547939"/>
            <a:ext cx="3240088" cy="3024187"/>
            <a:chOff x="8062430" y="2547939"/>
            <a:chExt cx="3240088" cy="3024187"/>
          </a:xfrm>
        </p:grpSpPr>
        <p:grpSp>
          <p:nvGrpSpPr>
            <p:cNvPr id="2" name="Group 38"/>
            <p:cNvGrpSpPr>
              <a:grpSpLocks/>
            </p:cNvGrpSpPr>
            <p:nvPr/>
          </p:nvGrpSpPr>
          <p:grpSpPr bwMode="auto">
            <a:xfrm>
              <a:off x="8062430" y="2547939"/>
              <a:ext cx="3240088" cy="3024187"/>
              <a:chOff x="3334" y="1389"/>
              <a:chExt cx="2041" cy="1905"/>
            </a:xfrm>
          </p:grpSpPr>
          <p:sp>
            <p:nvSpPr>
              <p:cNvPr id="59406" name="AutoShape 32"/>
              <p:cNvSpPr>
                <a:spLocks noChangeArrowheads="1"/>
              </p:cNvSpPr>
              <p:nvPr/>
            </p:nvSpPr>
            <p:spPr bwMode="auto">
              <a:xfrm>
                <a:off x="3334" y="1389"/>
                <a:ext cx="2041" cy="1905"/>
              </a:xfrm>
              <a:prstGeom prst="roundRect">
                <a:avLst>
                  <a:gd name="adj" fmla="val 16667"/>
                </a:avLst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9407" name="Group 21"/>
              <p:cNvGrpSpPr>
                <a:grpSpLocks/>
              </p:cNvGrpSpPr>
              <p:nvPr/>
            </p:nvGrpSpPr>
            <p:grpSpPr bwMode="auto">
              <a:xfrm>
                <a:off x="3651" y="1525"/>
                <a:ext cx="1152" cy="1536"/>
                <a:chOff x="3470" y="1570"/>
                <a:chExt cx="1152" cy="1536"/>
              </a:xfrm>
            </p:grpSpPr>
            <p:sp>
              <p:nvSpPr>
                <p:cNvPr id="59408" name="Rectangle 5"/>
                <p:cNvSpPr>
                  <a:spLocks noChangeArrowheads="1"/>
                </p:cNvSpPr>
                <p:nvPr/>
              </p:nvSpPr>
              <p:spPr bwMode="auto">
                <a:xfrm>
                  <a:off x="4014" y="1752"/>
                  <a:ext cx="48" cy="120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9409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566" y="1858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0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566" y="2194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1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470" y="1570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2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614" y="2530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3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950" y="2050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6" name="Arc 15"/>
                <p:cNvSpPr>
                  <a:spLocks/>
                </p:cNvSpPr>
                <p:nvPr/>
              </p:nvSpPr>
              <p:spPr bwMode="auto">
                <a:xfrm>
                  <a:off x="4059" y="2296"/>
                  <a:ext cx="182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8997547" y="3297567"/>
                  <a:ext cx="4317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547" y="3297567"/>
                  <a:ext cx="43172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10281081" y="2912260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081" y="2912260"/>
                  <a:ext cx="529312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9571521" y="347914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521" y="3479146"/>
                  <a:ext cx="49654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696679" y="4665741"/>
                <a:ext cx="11625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79" y="4665741"/>
                <a:ext cx="11625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533659" y="4665741"/>
                <a:ext cx="1183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59" y="4665741"/>
                <a:ext cx="11837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696679" y="5241760"/>
                <a:ext cx="11846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79" y="5241760"/>
                <a:ext cx="1184683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533659" y="5451666"/>
                <a:ext cx="15549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59" y="5451666"/>
                <a:ext cx="155497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3394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二、安培定律的应用</a:t>
            </a:r>
          </a:p>
        </p:txBody>
      </p:sp>
    </p:spTree>
    <p:extLst>
      <p:ext uri="{BB962C8B-B14F-4D97-AF65-F5344CB8AC3E}">
        <p14:creationId xmlns:p14="http://schemas.microsoft.com/office/powerpoint/2010/main" val="347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/>
      <p:bldP spid="77844" grpId="0"/>
      <p:bldP spid="30" grpId="0"/>
      <p:bldP spid="31" grpId="0"/>
      <p:bldP spid="26" grpId="0"/>
      <p:bldP spid="27" grpId="0"/>
      <p:bldP spid="28" grpId="0"/>
      <p:bldP spid="38" grpId="0"/>
      <p:bldP spid="39" grpId="0"/>
      <p:bldP spid="40" grpId="0"/>
      <p:bldP spid="4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71"/>
              <p:cNvSpPr txBox="1">
                <a:spLocks noChangeArrowheads="1"/>
              </p:cNvSpPr>
              <p:nvPr/>
            </p:nvSpPr>
            <p:spPr bwMode="auto">
              <a:xfrm>
                <a:off x="1852614" y="359328"/>
                <a:ext cx="963702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例</a:t>
                </a: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2: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有一段弯曲导线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通有电流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，求此导线在如图所示均匀磁场中受的力？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2614" y="359328"/>
                <a:ext cx="9637021" cy="954107"/>
              </a:xfrm>
              <a:prstGeom prst="rect">
                <a:avLst/>
              </a:prstGeom>
              <a:blipFill>
                <a:blip r:embed="rId3"/>
                <a:stretch>
                  <a:fillRect l="-1328" t="-7051" r="-1265" b="-173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95"/>
          <p:cNvSpPr txBox="1">
            <a:spLocks noChangeArrowheads="1"/>
          </p:cNvSpPr>
          <p:nvPr/>
        </p:nvSpPr>
        <p:spPr bwMode="auto">
          <a:xfrm>
            <a:off x="3178383" y="2426781"/>
            <a:ext cx="1720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矢量积满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足分配率</a:t>
            </a:r>
          </a:p>
        </p:txBody>
      </p:sp>
      <p:sp>
        <p:nvSpPr>
          <p:cNvPr id="25" name="AutoShape 96"/>
          <p:cNvSpPr>
            <a:spLocks noChangeArrowheads="1"/>
          </p:cNvSpPr>
          <p:nvPr/>
        </p:nvSpPr>
        <p:spPr bwMode="auto">
          <a:xfrm>
            <a:off x="4899233" y="2573909"/>
            <a:ext cx="304800" cy="762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50" name="Text Box 98"/>
              <p:cNvSpPr txBox="1">
                <a:spLocks noChangeArrowheads="1"/>
              </p:cNvSpPr>
              <p:nvPr/>
            </p:nvSpPr>
            <p:spPr bwMode="auto">
              <a:xfrm>
                <a:off x="3837781" y="5483743"/>
                <a:ext cx="7651751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与磁感应强度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在同一平面内所以，该力方向垂直于纸面向外。</a:t>
                </a:r>
              </a:p>
            </p:txBody>
          </p:sp>
        </mc:Choice>
        <mc:Fallback xmlns="">
          <p:sp>
            <p:nvSpPr>
              <p:cNvPr id="65550" name="Text 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7781" y="5483743"/>
                <a:ext cx="7651751" cy="1006475"/>
              </a:xfrm>
              <a:prstGeom prst="rect">
                <a:avLst/>
              </a:prstGeom>
              <a:blipFill>
                <a:blip r:embed="rId4"/>
                <a:stretch>
                  <a:fillRect l="-1673" t="-1212" r="-1594" b="-16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9" name="Text Box 103"/>
          <p:cNvSpPr txBox="1">
            <a:spLocks noChangeArrowheads="1"/>
          </p:cNvSpPr>
          <p:nvPr/>
        </p:nvSpPr>
        <p:spPr bwMode="auto">
          <a:xfrm>
            <a:off x="8039071" y="4031589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矢量和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469572" y="1316889"/>
                <a:ext cx="2657587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72" y="1316889"/>
                <a:ext cx="2657587" cy="1098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538285" y="3352137"/>
                <a:ext cx="3064557" cy="10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85" y="3352137"/>
                <a:ext cx="3064557" cy="1082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494891" y="3602368"/>
                <a:ext cx="164718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91" y="3602368"/>
                <a:ext cx="1647181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538285" y="4670338"/>
                <a:ext cx="2802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 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85" y="4670338"/>
                <a:ext cx="28028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208901" y="3696918"/>
                <a:ext cx="1748234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901" y="3696918"/>
                <a:ext cx="1748234" cy="10697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657307" y="1498833"/>
            <a:ext cx="3505200" cy="2017016"/>
            <a:chOff x="7657307" y="1498833"/>
            <a:chExt cx="3505200" cy="2017016"/>
          </a:xfrm>
        </p:grpSpPr>
        <p:grpSp>
          <p:nvGrpSpPr>
            <p:cNvPr id="5" name="Group 74"/>
            <p:cNvGrpSpPr>
              <a:grpSpLocks/>
            </p:cNvGrpSpPr>
            <p:nvPr/>
          </p:nvGrpSpPr>
          <p:grpSpPr bwMode="auto">
            <a:xfrm>
              <a:off x="7657307" y="1796430"/>
              <a:ext cx="3505200" cy="1676400"/>
              <a:chOff x="3072" y="1728"/>
              <a:chExt cx="2208" cy="1056"/>
            </a:xfrm>
          </p:grpSpPr>
          <p:sp>
            <p:nvSpPr>
              <p:cNvPr id="65554" name="Freeform 76"/>
              <p:cNvSpPr>
                <a:spLocks/>
              </p:cNvSpPr>
              <p:nvPr/>
            </p:nvSpPr>
            <p:spPr bwMode="auto">
              <a:xfrm>
                <a:off x="3369" y="1874"/>
                <a:ext cx="1562" cy="571"/>
              </a:xfrm>
              <a:custGeom>
                <a:avLst/>
                <a:gdLst>
                  <a:gd name="T0" fmla="*/ 0 w 1562"/>
                  <a:gd name="T1" fmla="*/ 1427 h 549"/>
                  <a:gd name="T2" fmla="*/ 430 w 1562"/>
                  <a:gd name="T3" fmla="*/ 104 h 549"/>
                  <a:gd name="T4" fmla="*/ 1059 w 1562"/>
                  <a:gd name="T5" fmla="*/ 909 h 549"/>
                  <a:gd name="T6" fmla="*/ 1562 w 1562"/>
                  <a:gd name="T7" fmla="*/ 1308 h 5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2"/>
                  <a:gd name="T13" fmla="*/ 0 h 549"/>
                  <a:gd name="T14" fmla="*/ 1562 w 1562"/>
                  <a:gd name="T15" fmla="*/ 549 h 5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2" h="549">
                    <a:moveTo>
                      <a:pt x="0" y="536"/>
                    </a:moveTo>
                    <a:cubicBezTo>
                      <a:pt x="72" y="454"/>
                      <a:pt x="254" y="71"/>
                      <a:pt x="430" y="38"/>
                    </a:cubicBezTo>
                    <a:cubicBezTo>
                      <a:pt x="615" y="0"/>
                      <a:pt x="795" y="549"/>
                      <a:pt x="1059" y="338"/>
                    </a:cubicBezTo>
                    <a:cubicBezTo>
                      <a:pt x="1323" y="127"/>
                      <a:pt x="1487" y="455"/>
                      <a:pt x="1562" y="491"/>
                    </a:cubicBezTo>
                  </a:path>
                </a:pathLst>
              </a:custGeom>
              <a:noFill/>
              <a:ln w="73025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5" name="Line 77"/>
              <p:cNvSpPr>
                <a:spLocks noChangeShapeType="1"/>
              </p:cNvSpPr>
              <p:nvPr/>
            </p:nvSpPr>
            <p:spPr bwMode="auto">
              <a:xfrm>
                <a:off x="3072" y="2400"/>
                <a:ext cx="216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6" name="Line 78"/>
              <p:cNvSpPr>
                <a:spLocks noChangeShapeType="1"/>
              </p:cNvSpPr>
              <p:nvPr/>
            </p:nvSpPr>
            <p:spPr bwMode="auto">
              <a:xfrm flipV="1">
                <a:off x="3168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7" name="Line 79"/>
              <p:cNvSpPr>
                <a:spLocks noChangeShapeType="1"/>
              </p:cNvSpPr>
              <p:nvPr/>
            </p:nvSpPr>
            <p:spPr bwMode="auto">
              <a:xfrm flipV="1">
                <a:off x="3648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8" name="Line 80"/>
              <p:cNvSpPr>
                <a:spLocks noChangeShapeType="1"/>
              </p:cNvSpPr>
              <p:nvPr/>
            </p:nvSpPr>
            <p:spPr bwMode="auto">
              <a:xfrm flipV="1">
                <a:off x="4176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9" name="Line 81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5" name="Line 87"/>
              <p:cNvSpPr>
                <a:spLocks noChangeShapeType="1"/>
              </p:cNvSpPr>
              <p:nvPr/>
            </p:nvSpPr>
            <p:spPr bwMode="auto">
              <a:xfrm>
                <a:off x="4288" y="26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6" name="Line 88"/>
              <p:cNvSpPr>
                <a:spLocks noChangeShapeType="1"/>
              </p:cNvSpPr>
              <p:nvPr/>
            </p:nvSpPr>
            <p:spPr bwMode="auto">
              <a:xfrm flipH="1">
                <a:off x="3376" y="26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7" name="Line 89"/>
              <p:cNvSpPr>
                <a:spLocks noChangeShapeType="1"/>
              </p:cNvSpPr>
              <p:nvPr/>
            </p:nvSpPr>
            <p:spPr bwMode="auto">
              <a:xfrm>
                <a:off x="4936" y="257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8" name="Line 90"/>
              <p:cNvSpPr>
                <a:spLocks noChangeShapeType="1"/>
              </p:cNvSpPr>
              <p:nvPr/>
            </p:nvSpPr>
            <p:spPr bwMode="auto">
              <a:xfrm>
                <a:off x="3392" y="249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9" name="Freeform 91"/>
              <p:cNvSpPr>
                <a:spLocks/>
              </p:cNvSpPr>
              <p:nvPr/>
            </p:nvSpPr>
            <p:spPr bwMode="auto">
              <a:xfrm>
                <a:off x="3513" y="2016"/>
                <a:ext cx="97" cy="228"/>
              </a:xfrm>
              <a:custGeom>
                <a:avLst/>
                <a:gdLst>
                  <a:gd name="T0" fmla="*/ 0 w 97"/>
                  <a:gd name="T1" fmla="*/ 228 h 228"/>
                  <a:gd name="T2" fmla="*/ 97 w 97"/>
                  <a:gd name="T3" fmla="*/ 0 h 228"/>
                  <a:gd name="T4" fmla="*/ 0 60000 65536"/>
                  <a:gd name="T5" fmla="*/ 0 60000 65536"/>
                  <a:gd name="T6" fmla="*/ 0 w 97"/>
                  <a:gd name="T7" fmla="*/ 0 h 228"/>
                  <a:gd name="T8" fmla="*/ 97 w 97"/>
                  <a:gd name="T9" fmla="*/ 228 h 22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7" h="228">
                    <a:moveTo>
                      <a:pt x="0" y="228"/>
                    </a:moveTo>
                    <a:cubicBezTo>
                      <a:pt x="21" y="136"/>
                      <a:pt x="77" y="47"/>
                      <a:pt x="97" y="0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853775" y="1672243"/>
                  <a:ext cx="4317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3775" y="1672243"/>
                  <a:ext cx="43172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10460158" y="149883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0158" y="1498833"/>
                  <a:ext cx="529312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8375851" y="2155930"/>
                  <a:ext cx="629082" cy="586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5851" y="2155930"/>
                  <a:ext cx="629082" cy="5868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811761" y="2423518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761" y="2423518"/>
                  <a:ext cx="49654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217890" y="2990230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890" y="2990230"/>
                  <a:ext cx="344417" cy="5256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612718" y="2944192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718" y="2944192"/>
                  <a:ext cx="344417" cy="52561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7803908" y="2944193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908" y="2944193"/>
                  <a:ext cx="344417" cy="5256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35800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 animBg="1"/>
      <p:bldP spid="65550" grpId="0"/>
      <p:bldP spid="65549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/>
          <p:cNvSpPr>
            <a:spLocks noChangeArrowheads="1"/>
          </p:cNvSpPr>
          <p:nvPr/>
        </p:nvSpPr>
        <p:spPr bwMode="auto">
          <a:xfrm>
            <a:off x="6992424" y="4519847"/>
            <a:ext cx="479424" cy="609524"/>
          </a:xfrm>
          <a:prstGeom prst="wedgeEllipseCallout">
            <a:avLst>
              <a:gd name="adj1" fmla="val 146918"/>
              <a:gd name="adj2" fmla="val -207569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"/>
              <p:cNvSpPr txBox="1">
                <a:spLocks noChangeArrowheads="1"/>
              </p:cNvSpPr>
              <p:nvPr/>
            </p:nvSpPr>
            <p:spPr bwMode="auto">
              <a:xfrm>
                <a:off x="1714500" y="391763"/>
                <a:ext cx="974863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：在均匀磁场中放置一半径为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的半圆形导线，电流强度为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，导线两端连线与磁感强度方向夹角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=30°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，求此段圆弧电流受的磁力。</a:t>
                </a:r>
              </a:p>
            </p:txBody>
          </p:sp>
        </mc:Choice>
        <mc:Fallback xmlns="">
          <p:sp>
            <p:nvSpPr>
              <p:cNvPr id="2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4500" y="391763"/>
                <a:ext cx="9748630" cy="1384995"/>
              </a:xfrm>
              <a:prstGeom prst="rect">
                <a:avLst/>
              </a:prstGeom>
              <a:blipFill>
                <a:blip r:embed="rId4"/>
                <a:stretch>
                  <a:fillRect l="-1251" t="-4405" r="-1313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12" name="Text Box 23"/>
              <p:cNvSpPr txBox="1">
                <a:spLocks noChangeArrowheads="1"/>
              </p:cNvSpPr>
              <p:nvPr/>
            </p:nvSpPr>
            <p:spPr bwMode="auto">
              <a:xfrm>
                <a:off x="1714500" y="1844054"/>
                <a:ext cx="4721225" cy="586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解：在电流上任取电流元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67612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4500" y="1844054"/>
                <a:ext cx="4721225" cy="586892"/>
              </a:xfrm>
              <a:prstGeom prst="rect">
                <a:avLst/>
              </a:prstGeom>
              <a:blipFill>
                <a:blip r:embed="rId6"/>
                <a:stretch>
                  <a:fillRect l="-2581" b="-291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353425" y="3713309"/>
            <a:ext cx="15546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场均匀</a:t>
            </a:r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8103553" y="5600204"/>
            <a:ext cx="1931988" cy="604838"/>
            <a:chOff x="3245" y="3600"/>
            <a:chExt cx="1217" cy="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1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245" y="3600"/>
                  <a:ext cx="952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None/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方向：</a:t>
                  </a:r>
                </a:p>
              </p:txBody>
            </p:sp>
          </mc:Choice>
          <mc:Fallback xmlns="">
            <p:sp>
              <p:nvSpPr>
                <p:cNvPr id="67610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5" y="3600"/>
                  <a:ext cx="952" cy="363"/>
                </a:xfrm>
                <a:prstGeom prst="rect">
                  <a:avLst/>
                </a:prstGeom>
                <a:blipFill>
                  <a:blip r:embed="rId7"/>
                  <a:stretch>
                    <a:fillRect t="-2128" r="-6048" b="-2978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7611" name="Object 3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124" y="3617"/>
                <a:ext cx="338" cy="3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9336" name="公式" r:id="rId8" imgW="164880" imgH="177480" progId="Equation.3">
                        <p:embed/>
                      </p:oleObj>
                    </mc:Choice>
                    <mc:Fallback>
                      <p:oleObj name="公式" r:id="rId8" imgW="164880" imgH="177480" progId="Equation.3">
                        <p:embed/>
                        <p:pic>
                          <p:nvPicPr>
                            <p:cNvPr id="67611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4" y="3617"/>
                              <a:ext cx="338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7611" name="Object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6650173"/>
                    </p:ext>
                  </p:extLst>
                </p:nvPr>
              </p:nvGraphicFramePr>
              <p:xfrm>
                <a:off x="4124" y="3617"/>
                <a:ext cx="338" cy="3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948" name="公式" r:id="rId10" imgW="164880" imgH="177480" progId="Equation.3">
                        <p:embed/>
                      </p:oleObj>
                    </mc:Choice>
                    <mc:Fallback>
                      <p:oleObj name="公式" r:id="rId10" imgW="164880" imgH="177480" progId="Equation.3">
                        <p:embed/>
                        <p:pic>
                          <p:nvPicPr>
                            <p:cNvPr id="67611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4" y="3617"/>
                              <a:ext cx="338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4" name="箭头: 下 3"/>
          <p:cNvSpPr/>
          <p:nvPr/>
        </p:nvSpPr>
        <p:spPr>
          <a:xfrm>
            <a:off x="5544819" y="3673710"/>
            <a:ext cx="198694" cy="6024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339944" y="2445283"/>
                <a:ext cx="2657587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44" y="2445283"/>
                <a:ext cx="2657587" cy="10988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769956" y="4256803"/>
                <a:ext cx="2731132" cy="10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56" y="4256803"/>
                <a:ext cx="2731132" cy="10829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358342" y="4509277"/>
                <a:ext cx="186268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342" y="4509277"/>
                <a:ext cx="1862689" cy="5868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9411330" y="3910247"/>
            <a:ext cx="1592580" cy="609600"/>
            <a:chOff x="4307" y="2592"/>
            <a:chExt cx="836" cy="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1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49" y="2619"/>
                  <a:ext cx="79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=30°</m:t>
                        </m:r>
                      </m:oMath>
                    </m:oMathPara>
                  </a14:m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67614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49" y="2619"/>
                  <a:ext cx="794" cy="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615" name="AutoShape 19"/>
            <p:cNvSpPr>
              <a:spLocks noChangeArrowheads="1"/>
            </p:cNvSpPr>
            <p:nvPr/>
          </p:nvSpPr>
          <p:spPr bwMode="auto">
            <a:xfrm>
              <a:off x="4307" y="2592"/>
              <a:ext cx="829" cy="384"/>
            </a:xfrm>
            <a:prstGeom prst="wedgeEllipseCallout">
              <a:avLst>
                <a:gd name="adj1" fmla="val -104601"/>
                <a:gd name="adj2" fmla="val -141908"/>
              </a:avLst>
            </a:prstGeom>
            <a:noFill/>
            <a:ln w="38100">
              <a:solidFill>
                <a:srgbClr val="0000FF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280966" y="2137500"/>
                <a:ext cx="765338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66" y="2137500"/>
                <a:ext cx="765338" cy="5868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7168508" y="2572930"/>
            <a:ext cx="3553393" cy="1440019"/>
            <a:chOff x="7117477" y="2609040"/>
            <a:chExt cx="3553393" cy="1440019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7429697" y="2761439"/>
              <a:ext cx="2777923" cy="914400"/>
              <a:chOff x="3504" y="1776"/>
              <a:chExt cx="1392" cy="576"/>
            </a:xfrm>
          </p:grpSpPr>
          <p:grpSp>
            <p:nvGrpSpPr>
              <p:cNvPr id="67616" name="Group 4"/>
              <p:cNvGrpSpPr>
                <a:grpSpLocks/>
              </p:cNvGrpSpPr>
              <p:nvPr/>
            </p:nvGrpSpPr>
            <p:grpSpPr bwMode="auto">
              <a:xfrm>
                <a:off x="3504" y="1776"/>
                <a:ext cx="1392" cy="0"/>
                <a:chOff x="3504" y="1776"/>
                <a:chExt cx="1392" cy="0"/>
              </a:xfrm>
            </p:grpSpPr>
            <p:sp>
              <p:nvSpPr>
                <p:cNvPr id="67627" name="Line 5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8" name="Line 6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7" name="Group 7"/>
              <p:cNvGrpSpPr>
                <a:grpSpLocks/>
              </p:cNvGrpSpPr>
              <p:nvPr/>
            </p:nvGrpSpPr>
            <p:grpSpPr bwMode="auto">
              <a:xfrm>
                <a:off x="3504" y="1968"/>
                <a:ext cx="1392" cy="0"/>
                <a:chOff x="3504" y="1776"/>
                <a:chExt cx="1392" cy="0"/>
              </a:xfrm>
            </p:grpSpPr>
            <p:sp>
              <p:nvSpPr>
                <p:cNvPr id="67625" name="Line 8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6" name="Line 9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8" name="Group 10"/>
              <p:cNvGrpSpPr>
                <a:grpSpLocks/>
              </p:cNvGrpSpPr>
              <p:nvPr/>
            </p:nvGrpSpPr>
            <p:grpSpPr bwMode="auto">
              <a:xfrm>
                <a:off x="3504" y="2160"/>
                <a:ext cx="1392" cy="0"/>
                <a:chOff x="3504" y="1776"/>
                <a:chExt cx="1392" cy="0"/>
              </a:xfrm>
            </p:grpSpPr>
            <p:sp>
              <p:nvSpPr>
                <p:cNvPr id="67623" name="Line 11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4" name="Line 12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9" name="Group 13"/>
              <p:cNvGrpSpPr>
                <a:grpSpLocks/>
              </p:cNvGrpSpPr>
              <p:nvPr/>
            </p:nvGrpSpPr>
            <p:grpSpPr bwMode="auto">
              <a:xfrm>
                <a:off x="3504" y="2352"/>
                <a:ext cx="1392" cy="0"/>
                <a:chOff x="3504" y="1776"/>
                <a:chExt cx="1392" cy="0"/>
              </a:xfrm>
            </p:grpSpPr>
            <p:sp>
              <p:nvSpPr>
                <p:cNvPr id="67621" name="Line 14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2" name="Line 15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7505895" y="2609040"/>
              <a:ext cx="1219200" cy="1236663"/>
              <a:chOff x="4656" y="1152"/>
              <a:chExt cx="768" cy="779"/>
            </a:xfrm>
          </p:grpSpPr>
          <p:sp>
            <p:nvSpPr>
              <p:cNvPr id="67606" name="Line 35"/>
              <p:cNvSpPr>
                <a:spLocks noChangeShapeType="1"/>
              </p:cNvSpPr>
              <p:nvPr/>
            </p:nvSpPr>
            <p:spPr bwMode="auto">
              <a:xfrm rot="1395828" flipH="1">
                <a:off x="4807" y="1259"/>
                <a:ext cx="528" cy="672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 type="arrow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7608" name="Arc 37"/>
              <p:cNvSpPr>
                <a:spLocks/>
              </p:cNvSpPr>
              <p:nvPr/>
            </p:nvSpPr>
            <p:spPr bwMode="auto">
              <a:xfrm rot="6374201" flipH="1" flipV="1">
                <a:off x="4680" y="1128"/>
                <a:ext cx="720" cy="768"/>
              </a:xfrm>
              <a:custGeom>
                <a:avLst/>
                <a:gdLst>
                  <a:gd name="T0" fmla="*/ 0 w 35979"/>
                  <a:gd name="T1" fmla="*/ 0 h 37519"/>
                  <a:gd name="T2" fmla="*/ 0 w 35979"/>
                  <a:gd name="T3" fmla="*/ 0 h 37519"/>
                  <a:gd name="T4" fmla="*/ 0 w 35979"/>
                  <a:gd name="T5" fmla="*/ 0 h 37519"/>
                  <a:gd name="T6" fmla="*/ 0 60000 65536"/>
                  <a:gd name="T7" fmla="*/ 0 60000 65536"/>
                  <a:gd name="T8" fmla="*/ 0 60000 65536"/>
                  <a:gd name="T9" fmla="*/ 0 w 35979"/>
                  <a:gd name="T10" fmla="*/ 0 h 37519"/>
                  <a:gd name="T11" fmla="*/ 35979 w 35979"/>
                  <a:gd name="T12" fmla="*/ 37519 h 375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979" h="37519" fill="none" extrusionOk="0">
                    <a:moveTo>
                      <a:pt x="-1" y="5481"/>
                    </a:moveTo>
                    <a:cubicBezTo>
                      <a:pt x="3957" y="1951"/>
                      <a:pt x="9075" y="-1"/>
                      <a:pt x="14379" y="0"/>
                    </a:cubicBezTo>
                    <a:cubicBezTo>
                      <a:pt x="26308" y="0"/>
                      <a:pt x="35979" y="9670"/>
                      <a:pt x="35979" y="21600"/>
                    </a:cubicBezTo>
                    <a:cubicBezTo>
                      <a:pt x="35979" y="27652"/>
                      <a:pt x="33439" y="33428"/>
                      <a:pt x="28978" y="37519"/>
                    </a:cubicBezTo>
                  </a:path>
                  <a:path w="35979" h="37519" stroke="0" extrusionOk="0">
                    <a:moveTo>
                      <a:pt x="-1" y="5481"/>
                    </a:moveTo>
                    <a:cubicBezTo>
                      <a:pt x="3957" y="1951"/>
                      <a:pt x="9075" y="-1"/>
                      <a:pt x="14379" y="0"/>
                    </a:cubicBezTo>
                    <a:cubicBezTo>
                      <a:pt x="26308" y="0"/>
                      <a:pt x="35979" y="9670"/>
                      <a:pt x="35979" y="21600"/>
                    </a:cubicBezTo>
                    <a:cubicBezTo>
                      <a:pt x="35979" y="27652"/>
                      <a:pt x="33439" y="33428"/>
                      <a:pt x="28978" y="37519"/>
                    </a:cubicBezTo>
                    <a:lnTo>
                      <a:pt x="14379" y="21600"/>
                    </a:lnTo>
                    <a:lnTo>
                      <a:pt x="-1" y="5481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10141558" y="286613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558" y="2866139"/>
                  <a:ext cx="529312" cy="575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7117477" y="2979409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77" y="2979409"/>
                  <a:ext cx="344417" cy="52561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820850" y="2651243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850" y="2651243"/>
                  <a:ext cx="344417" cy="52561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7293050" y="3523440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050" y="3523440"/>
                  <a:ext cx="344417" cy="525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9437440" y="1873074"/>
                <a:ext cx="1592038" cy="58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440" y="1873074"/>
                <a:ext cx="1592038" cy="582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574144" y="5592202"/>
                <a:ext cx="3014671" cy="621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acc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144" y="5592202"/>
                <a:ext cx="3014671" cy="6214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58957" y="5641318"/>
                <a:ext cx="1263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57" y="5641318"/>
                <a:ext cx="126316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605" name="Line 41"/>
          <p:cNvSpPr>
            <a:spLocks noChangeShapeType="1"/>
          </p:cNvSpPr>
          <p:nvPr/>
        </p:nvSpPr>
        <p:spPr bwMode="auto">
          <a:xfrm flipV="1">
            <a:off x="7671961" y="2598821"/>
            <a:ext cx="365134" cy="2114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 flipV="1">
            <a:off x="7569008" y="2959171"/>
            <a:ext cx="1219200" cy="6858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1587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/>
      <p:bldP spid="67612" grpId="0"/>
      <p:bldP spid="27" grpId="0"/>
      <p:bldP spid="4" grpId="0" animBg="1"/>
      <p:bldP spid="46" grpId="0"/>
      <p:bldP spid="47" grpId="0"/>
      <p:bldP spid="48" grpId="0"/>
      <p:bldP spid="50" grpId="0"/>
      <p:bldP spid="54" grpId="0"/>
      <p:bldP spid="56" grpId="0"/>
      <p:bldP spid="57" grpId="0"/>
      <p:bldP spid="67605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5174" name="Text Box 6"/>
              <p:cNvSpPr txBox="1">
                <a:spLocks noChangeArrowheads="1"/>
              </p:cNvSpPr>
              <p:nvPr/>
            </p:nvSpPr>
            <p:spPr bwMode="auto">
              <a:xfrm>
                <a:off x="2024064" y="396945"/>
                <a:ext cx="9452319" cy="1128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3605" tIns="46801" rIns="93605" bIns="46801">
                <a:spAutoFit/>
              </a:bodyPr>
              <a:lstStyle>
                <a:lvl1pPr defTabSz="936625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936625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936625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936625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936625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：在均匀磁场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中，通过一半径为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的半圆导线中的电流为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，求该导线所受的安培力。</a:t>
                </a:r>
              </a:p>
            </p:txBody>
          </p:sp>
        </mc:Choice>
        <mc:Fallback xmlns="">
          <p:sp>
            <p:nvSpPr>
              <p:cNvPr id="1351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4064" y="396945"/>
                <a:ext cx="9452319" cy="1128645"/>
              </a:xfrm>
              <a:prstGeom prst="rect">
                <a:avLst/>
              </a:prstGeom>
              <a:blipFill>
                <a:blip r:embed="rId3"/>
                <a:stretch>
                  <a:fillRect l="-1289" t="-1622" r="-1289" b="-102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256" name="Text Box 88"/>
              <p:cNvSpPr txBox="1">
                <a:spLocks noChangeArrowheads="1"/>
              </p:cNvSpPr>
              <p:nvPr/>
            </p:nvSpPr>
            <p:spPr bwMode="auto">
              <a:xfrm>
                <a:off x="2024064" y="5733683"/>
                <a:ext cx="4496006" cy="52540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  <a:extLst/>
            </p:spPr>
            <p:txBody>
              <a:bodyPr wrap="square" lIns="93605" tIns="46801" rIns="93605" bIns="46801">
                <a:spAutoFit/>
              </a:bodyPr>
              <a:lstStyle>
                <a:lvl1pPr defTabSz="936625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936625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936625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936625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936625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合力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的方向为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轴正方向。</a:t>
                </a:r>
              </a:p>
            </p:txBody>
          </p:sp>
        </mc:Choice>
        <mc:Fallback xmlns="">
          <p:sp>
            <p:nvSpPr>
              <p:cNvPr id="135256" name="Text 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4064" y="5733683"/>
                <a:ext cx="4496006" cy="525403"/>
              </a:xfrm>
              <a:prstGeom prst="rect">
                <a:avLst/>
              </a:prstGeom>
              <a:blipFill>
                <a:blip r:embed="rId4"/>
                <a:stretch>
                  <a:fillRect l="-2710" t="-12791" r="-10705" b="-3139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 Box 68"/>
          <p:cNvSpPr txBox="1">
            <a:spLocks noChangeArrowheads="1"/>
          </p:cNvSpPr>
          <p:nvPr/>
        </p:nvSpPr>
        <p:spPr bwMode="auto">
          <a:xfrm>
            <a:off x="2026228" y="1615435"/>
            <a:ext cx="5346701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605" tIns="46801" rIns="93605" bIns="46801">
            <a:spAutoFit/>
          </a:bodyPr>
          <a:lstStyle>
            <a:lvl1pPr defTabSz="9366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662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6625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6625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6625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解：由导线受力的对称性可知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615974" y="2083119"/>
                <a:ext cx="3816558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974" y="2083119"/>
                <a:ext cx="3816558" cy="973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906241" y="2934929"/>
                <a:ext cx="2501902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41" y="2934929"/>
                <a:ext cx="2501902" cy="973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2867978" y="3691475"/>
                <a:ext cx="2818400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978" y="3691475"/>
                <a:ext cx="2818400" cy="973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520154" y="4489567"/>
                <a:ext cx="3261149" cy="102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54" y="4489567"/>
                <a:ext cx="3261149" cy="1023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5633593" y="4697917"/>
                <a:ext cx="14619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593" y="4697917"/>
                <a:ext cx="14619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371108" y="2177411"/>
            <a:ext cx="4105275" cy="3743325"/>
            <a:chOff x="7371108" y="2177411"/>
            <a:chExt cx="4105275" cy="3743325"/>
          </a:xfrm>
        </p:grpSpPr>
        <p:grpSp>
          <p:nvGrpSpPr>
            <p:cNvPr id="2" name="Group 163"/>
            <p:cNvGrpSpPr>
              <a:grpSpLocks/>
            </p:cNvGrpSpPr>
            <p:nvPr/>
          </p:nvGrpSpPr>
          <p:grpSpPr bwMode="auto">
            <a:xfrm>
              <a:off x="7371108" y="2177411"/>
              <a:ext cx="4105275" cy="3743325"/>
              <a:chOff x="3016" y="1344"/>
              <a:chExt cx="2586" cy="2358"/>
            </a:xfrm>
          </p:grpSpPr>
          <p:sp>
            <p:nvSpPr>
              <p:cNvPr id="69644" name="AutoShape 154"/>
              <p:cNvSpPr>
                <a:spLocks noChangeArrowheads="1"/>
              </p:cNvSpPr>
              <p:nvPr/>
            </p:nvSpPr>
            <p:spPr bwMode="auto">
              <a:xfrm>
                <a:off x="3016" y="1344"/>
                <a:ext cx="2586" cy="235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j-ea"/>
                </a:endParaRPr>
              </a:p>
            </p:txBody>
          </p:sp>
          <p:grpSp>
            <p:nvGrpSpPr>
              <p:cNvPr id="69645" name="Group 153"/>
              <p:cNvGrpSpPr>
                <a:grpSpLocks/>
              </p:cNvGrpSpPr>
              <p:nvPr/>
            </p:nvGrpSpPr>
            <p:grpSpPr bwMode="auto">
              <a:xfrm>
                <a:off x="3061" y="1661"/>
                <a:ext cx="2324" cy="1801"/>
                <a:chOff x="2653" y="1480"/>
                <a:chExt cx="2707" cy="2163"/>
              </a:xfrm>
            </p:grpSpPr>
            <p:sp>
              <p:nvSpPr>
                <p:cNvPr id="69647" name="Line 9"/>
                <p:cNvSpPr>
                  <a:spLocks noChangeShapeType="1"/>
                </p:cNvSpPr>
                <p:nvPr/>
              </p:nvSpPr>
              <p:spPr bwMode="auto">
                <a:xfrm>
                  <a:off x="2653" y="3022"/>
                  <a:ext cx="2707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49" name="Arc 12"/>
                <p:cNvSpPr>
                  <a:spLocks/>
                </p:cNvSpPr>
                <p:nvPr/>
              </p:nvSpPr>
              <p:spPr bwMode="auto">
                <a:xfrm>
                  <a:off x="3174" y="2066"/>
                  <a:ext cx="1671" cy="942"/>
                </a:xfrm>
                <a:custGeom>
                  <a:avLst/>
                  <a:gdLst>
                    <a:gd name="T0" fmla="*/ 0 w 43200"/>
                    <a:gd name="T1" fmla="*/ 0 h 22021"/>
                    <a:gd name="T2" fmla="*/ 0 w 43200"/>
                    <a:gd name="T3" fmla="*/ 0 h 22021"/>
                    <a:gd name="T4" fmla="*/ 0 w 43200"/>
                    <a:gd name="T5" fmla="*/ 0 h 2202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021"/>
                    <a:gd name="T11" fmla="*/ 43200 w 43200"/>
                    <a:gd name="T12" fmla="*/ 22021 h 220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021" fill="none" extrusionOk="0">
                      <a:moveTo>
                        <a:pt x="2" y="21955"/>
                      </a:moveTo>
                      <a:cubicBezTo>
                        <a:pt x="0" y="21836"/>
                        <a:pt x="0" y="2171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1740"/>
                        <a:pt x="43198" y="21880"/>
                        <a:pt x="43195" y="22020"/>
                      </a:cubicBezTo>
                    </a:path>
                    <a:path w="43200" h="22021" stroke="0" extrusionOk="0">
                      <a:moveTo>
                        <a:pt x="2" y="21955"/>
                      </a:moveTo>
                      <a:cubicBezTo>
                        <a:pt x="0" y="21836"/>
                        <a:pt x="0" y="2171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1740"/>
                        <a:pt x="43198" y="21880"/>
                        <a:pt x="43195" y="22020"/>
                      </a:cubicBezTo>
                      <a:lnTo>
                        <a:pt x="21600" y="21600"/>
                      </a:lnTo>
                      <a:lnTo>
                        <a:pt x="2" y="21955"/>
                      </a:lnTo>
                      <a:close/>
                    </a:path>
                  </a:pathLst>
                </a:custGeom>
                <a:noFill/>
                <a:ln w="76200" cap="rnd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50" name="Oval 14"/>
                <p:cNvSpPr>
                  <a:spLocks noChangeArrowheads="1"/>
                </p:cNvSpPr>
                <p:nvPr/>
              </p:nvSpPr>
              <p:spPr bwMode="auto">
                <a:xfrm>
                  <a:off x="2941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1" name="Oval 16"/>
                <p:cNvSpPr>
                  <a:spLocks noChangeArrowheads="1"/>
                </p:cNvSpPr>
                <p:nvPr/>
              </p:nvSpPr>
              <p:spPr bwMode="auto">
                <a:xfrm>
                  <a:off x="3793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2" name="Oval 17"/>
                <p:cNvSpPr>
                  <a:spLocks noChangeArrowheads="1"/>
                </p:cNvSpPr>
                <p:nvPr/>
              </p:nvSpPr>
              <p:spPr bwMode="auto">
                <a:xfrm>
                  <a:off x="4219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3" name="Oval 19"/>
                <p:cNvSpPr>
                  <a:spLocks noChangeArrowheads="1"/>
                </p:cNvSpPr>
                <p:nvPr/>
              </p:nvSpPr>
              <p:spPr bwMode="auto">
                <a:xfrm>
                  <a:off x="5072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4" name="Oval 23"/>
                <p:cNvSpPr>
                  <a:spLocks noChangeArrowheads="1"/>
                </p:cNvSpPr>
                <p:nvPr/>
              </p:nvSpPr>
              <p:spPr bwMode="auto">
                <a:xfrm>
                  <a:off x="3793" y="2174"/>
                  <a:ext cx="58" cy="58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5" name="Oval 24"/>
                <p:cNvSpPr>
                  <a:spLocks noChangeArrowheads="1"/>
                </p:cNvSpPr>
                <p:nvPr/>
              </p:nvSpPr>
              <p:spPr bwMode="auto">
                <a:xfrm>
                  <a:off x="4219" y="2174"/>
                  <a:ext cx="58" cy="58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6" name="Oval 28"/>
                <p:cNvSpPr>
                  <a:spLocks noChangeArrowheads="1"/>
                </p:cNvSpPr>
                <p:nvPr/>
              </p:nvSpPr>
              <p:spPr bwMode="auto">
                <a:xfrm>
                  <a:off x="2941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7" name="Oval 29"/>
                <p:cNvSpPr>
                  <a:spLocks noChangeArrowheads="1"/>
                </p:cNvSpPr>
                <p:nvPr/>
              </p:nvSpPr>
              <p:spPr bwMode="auto">
                <a:xfrm>
                  <a:off x="3367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8" name="Oval 30"/>
                <p:cNvSpPr>
                  <a:spLocks noChangeArrowheads="1"/>
                </p:cNvSpPr>
                <p:nvPr/>
              </p:nvSpPr>
              <p:spPr bwMode="auto">
                <a:xfrm>
                  <a:off x="3793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9" name="Oval 32"/>
                <p:cNvSpPr>
                  <a:spLocks noChangeArrowheads="1"/>
                </p:cNvSpPr>
                <p:nvPr/>
              </p:nvSpPr>
              <p:spPr bwMode="auto">
                <a:xfrm>
                  <a:off x="4645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0" name="Oval 33"/>
                <p:cNvSpPr>
                  <a:spLocks noChangeArrowheads="1"/>
                </p:cNvSpPr>
                <p:nvPr/>
              </p:nvSpPr>
              <p:spPr bwMode="auto">
                <a:xfrm>
                  <a:off x="5072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1" name="Oval 42"/>
                <p:cNvSpPr>
                  <a:spLocks noChangeArrowheads="1"/>
                </p:cNvSpPr>
                <p:nvPr/>
              </p:nvSpPr>
              <p:spPr bwMode="auto">
                <a:xfrm>
                  <a:off x="2925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2" name="Oval 43"/>
                <p:cNvSpPr>
                  <a:spLocks noChangeArrowheads="1"/>
                </p:cNvSpPr>
                <p:nvPr/>
              </p:nvSpPr>
              <p:spPr bwMode="auto">
                <a:xfrm>
                  <a:off x="3351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3" name="Oval 44"/>
                <p:cNvSpPr>
                  <a:spLocks noChangeArrowheads="1"/>
                </p:cNvSpPr>
                <p:nvPr/>
              </p:nvSpPr>
              <p:spPr bwMode="auto">
                <a:xfrm>
                  <a:off x="3777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4" name="Oval 45"/>
                <p:cNvSpPr>
                  <a:spLocks noChangeArrowheads="1"/>
                </p:cNvSpPr>
                <p:nvPr/>
              </p:nvSpPr>
              <p:spPr bwMode="auto">
                <a:xfrm>
                  <a:off x="4203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5" name="Oval 46"/>
                <p:cNvSpPr>
                  <a:spLocks noChangeArrowheads="1"/>
                </p:cNvSpPr>
                <p:nvPr/>
              </p:nvSpPr>
              <p:spPr bwMode="auto">
                <a:xfrm>
                  <a:off x="4629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6" name="Oval 47"/>
                <p:cNvSpPr>
                  <a:spLocks noChangeArrowheads="1"/>
                </p:cNvSpPr>
                <p:nvPr/>
              </p:nvSpPr>
              <p:spPr bwMode="auto">
                <a:xfrm>
                  <a:off x="5056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4014" y="1480"/>
                  <a:ext cx="0" cy="1843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6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4014" y="2160"/>
                  <a:ext cx="363" cy="86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69" name="Freeform 50"/>
                <p:cNvSpPr>
                  <a:spLocks/>
                </p:cNvSpPr>
                <p:nvPr/>
              </p:nvSpPr>
              <p:spPr bwMode="auto">
                <a:xfrm>
                  <a:off x="4496" y="1656"/>
                  <a:ext cx="346" cy="576"/>
                </a:xfrm>
                <a:custGeom>
                  <a:avLst/>
                  <a:gdLst>
                    <a:gd name="T0" fmla="*/ 0 w 288"/>
                    <a:gd name="T1" fmla="*/ 2972 h 480"/>
                    <a:gd name="T2" fmla="*/ 1807 w 288"/>
                    <a:gd name="T3" fmla="*/ 0 h 480"/>
                    <a:gd name="T4" fmla="*/ 0 60000 65536"/>
                    <a:gd name="T5" fmla="*/ 0 60000 65536"/>
                    <a:gd name="T6" fmla="*/ 0 w 288"/>
                    <a:gd name="T7" fmla="*/ 0 h 480"/>
                    <a:gd name="T8" fmla="*/ 288 w 288"/>
                    <a:gd name="T9" fmla="*/ 480 h 4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8" h="480">
                      <a:moveTo>
                        <a:pt x="0" y="480"/>
                      </a:moveTo>
                      <a:lnTo>
                        <a:pt x="288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0" name="Freeform 51"/>
                <p:cNvSpPr>
                  <a:spLocks/>
                </p:cNvSpPr>
                <p:nvPr/>
              </p:nvSpPr>
              <p:spPr bwMode="auto">
                <a:xfrm>
                  <a:off x="4496" y="2237"/>
                  <a:ext cx="351" cy="1"/>
                </a:xfrm>
                <a:custGeom>
                  <a:avLst/>
                  <a:gdLst>
                    <a:gd name="T0" fmla="*/ 0 w 292"/>
                    <a:gd name="T1" fmla="*/ 0 h 1"/>
                    <a:gd name="T2" fmla="*/ 1838 w 292"/>
                    <a:gd name="T3" fmla="*/ 0 h 1"/>
                    <a:gd name="T4" fmla="*/ 0 60000 65536"/>
                    <a:gd name="T5" fmla="*/ 0 60000 65536"/>
                    <a:gd name="T6" fmla="*/ 0 w 292"/>
                    <a:gd name="T7" fmla="*/ 0 h 1"/>
                    <a:gd name="T8" fmla="*/ 292 w 292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92" h="1">
                      <a:moveTo>
                        <a:pt x="0" y="0"/>
                      </a:moveTo>
                      <a:lnTo>
                        <a:pt x="292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D90303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1" name="Freeform 52"/>
                <p:cNvSpPr>
                  <a:spLocks/>
                </p:cNvSpPr>
                <p:nvPr/>
              </p:nvSpPr>
              <p:spPr bwMode="auto">
                <a:xfrm>
                  <a:off x="4491" y="1661"/>
                  <a:ext cx="2" cy="566"/>
                </a:xfrm>
                <a:custGeom>
                  <a:avLst/>
                  <a:gdLst>
                    <a:gd name="T0" fmla="*/ 0 w 1"/>
                    <a:gd name="T1" fmla="*/ 2901 h 472"/>
                    <a:gd name="T2" fmla="*/ 0 w 1"/>
                    <a:gd name="T3" fmla="*/ 0 h 472"/>
                    <a:gd name="T4" fmla="*/ 0 60000 65536"/>
                    <a:gd name="T5" fmla="*/ 0 60000 65536"/>
                    <a:gd name="T6" fmla="*/ 0 w 1"/>
                    <a:gd name="T7" fmla="*/ 0 h 472"/>
                    <a:gd name="T8" fmla="*/ 1 w 1"/>
                    <a:gd name="T9" fmla="*/ 472 h 4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72">
                      <a:moveTo>
                        <a:pt x="0" y="47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2" name="Freeform 53"/>
                <p:cNvSpPr>
                  <a:spLocks/>
                </p:cNvSpPr>
                <p:nvPr/>
              </p:nvSpPr>
              <p:spPr bwMode="auto">
                <a:xfrm>
                  <a:off x="4496" y="1656"/>
                  <a:ext cx="346" cy="576"/>
                </a:xfrm>
                <a:custGeom>
                  <a:avLst/>
                  <a:gdLst>
                    <a:gd name="T0" fmla="*/ 0 w 288"/>
                    <a:gd name="T1" fmla="*/ 0 h 480"/>
                    <a:gd name="T2" fmla="*/ 1807 w 288"/>
                    <a:gd name="T3" fmla="*/ 0 h 480"/>
                    <a:gd name="T4" fmla="*/ 1807 w 288"/>
                    <a:gd name="T5" fmla="*/ 2972 h 480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480"/>
                    <a:gd name="T11" fmla="*/ 288 w 288"/>
                    <a:gd name="T12" fmla="*/ 480 h 4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480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288" y="480"/>
                      </a:lnTo>
                    </a:path>
                  </a:pathLst>
                </a:custGeom>
                <a:noFill/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3" name="Freeform 54"/>
                <p:cNvSpPr>
                  <a:spLocks/>
                </p:cNvSpPr>
                <p:nvPr/>
              </p:nvSpPr>
              <p:spPr bwMode="auto">
                <a:xfrm>
                  <a:off x="4377" y="2160"/>
                  <a:ext cx="181" cy="136"/>
                </a:xfrm>
                <a:custGeom>
                  <a:avLst/>
                  <a:gdLst>
                    <a:gd name="T0" fmla="*/ 0 w 220"/>
                    <a:gd name="T1" fmla="*/ 0 h 184"/>
                    <a:gd name="T2" fmla="*/ 16 w 220"/>
                    <a:gd name="T3" fmla="*/ 4 h 184"/>
                    <a:gd name="T4" fmla="*/ 31 w 220"/>
                    <a:gd name="T5" fmla="*/ 9 h 184"/>
                    <a:gd name="T6" fmla="*/ 0 60000 65536"/>
                    <a:gd name="T7" fmla="*/ 0 60000 65536"/>
                    <a:gd name="T8" fmla="*/ 0 60000 65536"/>
                    <a:gd name="T9" fmla="*/ 0 w 220"/>
                    <a:gd name="T10" fmla="*/ 0 h 184"/>
                    <a:gd name="T11" fmla="*/ 220 w 220"/>
                    <a:gd name="T12" fmla="*/ 184 h 1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0" h="184">
                      <a:moveTo>
                        <a:pt x="0" y="0"/>
                      </a:moveTo>
                      <a:cubicBezTo>
                        <a:pt x="19" y="13"/>
                        <a:pt x="77" y="45"/>
                        <a:pt x="114" y="76"/>
                      </a:cubicBezTo>
                      <a:cubicBezTo>
                        <a:pt x="151" y="107"/>
                        <a:pt x="198" y="161"/>
                        <a:pt x="220" y="184"/>
                      </a:cubicBezTo>
                    </a:path>
                  </a:pathLst>
                </a:custGeom>
                <a:noFill/>
                <a:ln w="38100" cap="rnd" cmpd="sng">
                  <a:solidFill>
                    <a:srgbClr val="990000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4" name="Freeform 55"/>
                <p:cNvSpPr>
                  <a:spLocks/>
                </p:cNvSpPr>
                <p:nvPr/>
              </p:nvSpPr>
              <p:spPr bwMode="auto">
                <a:xfrm flipH="1">
                  <a:off x="3169" y="1663"/>
                  <a:ext cx="346" cy="576"/>
                </a:xfrm>
                <a:custGeom>
                  <a:avLst/>
                  <a:gdLst>
                    <a:gd name="T0" fmla="*/ 0 w 288"/>
                    <a:gd name="T1" fmla="*/ 2972 h 480"/>
                    <a:gd name="T2" fmla="*/ 1807 w 288"/>
                    <a:gd name="T3" fmla="*/ 0 h 480"/>
                    <a:gd name="T4" fmla="*/ 0 60000 65536"/>
                    <a:gd name="T5" fmla="*/ 0 60000 65536"/>
                    <a:gd name="T6" fmla="*/ 0 w 288"/>
                    <a:gd name="T7" fmla="*/ 0 h 480"/>
                    <a:gd name="T8" fmla="*/ 288 w 288"/>
                    <a:gd name="T9" fmla="*/ 480 h 4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8" h="480">
                      <a:moveTo>
                        <a:pt x="0" y="480"/>
                      </a:moveTo>
                      <a:lnTo>
                        <a:pt x="288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5" name="Freeform 56"/>
                <p:cNvSpPr>
                  <a:spLocks/>
                </p:cNvSpPr>
                <p:nvPr/>
              </p:nvSpPr>
              <p:spPr bwMode="auto">
                <a:xfrm flipH="1">
                  <a:off x="3164" y="2244"/>
                  <a:ext cx="351" cy="1"/>
                </a:xfrm>
                <a:custGeom>
                  <a:avLst/>
                  <a:gdLst>
                    <a:gd name="T0" fmla="*/ 0 w 292"/>
                    <a:gd name="T1" fmla="*/ 0 h 1"/>
                    <a:gd name="T2" fmla="*/ 1838 w 292"/>
                    <a:gd name="T3" fmla="*/ 0 h 1"/>
                    <a:gd name="T4" fmla="*/ 0 60000 65536"/>
                    <a:gd name="T5" fmla="*/ 0 60000 65536"/>
                    <a:gd name="T6" fmla="*/ 0 w 292"/>
                    <a:gd name="T7" fmla="*/ 0 h 1"/>
                    <a:gd name="T8" fmla="*/ 292 w 292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92" h="1">
                      <a:moveTo>
                        <a:pt x="0" y="0"/>
                      </a:moveTo>
                      <a:lnTo>
                        <a:pt x="292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6" name="Freeform 57"/>
                <p:cNvSpPr>
                  <a:spLocks/>
                </p:cNvSpPr>
                <p:nvPr/>
              </p:nvSpPr>
              <p:spPr bwMode="auto">
                <a:xfrm flipH="1">
                  <a:off x="3518" y="1668"/>
                  <a:ext cx="1" cy="566"/>
                </a:xfrm>
                <a:custGeom>
                  <a:avLst/>
                  <a:gdLst>
                    <a:gd name="T0" fmla="*/ 0 w 1"/>
                    <a:gd name="T1" fmla="*/ 2901 h 472"/>
                    <a:gd name="T2" fmla="*/ 0 w 1"/>
                    <a:gd name="T3" fmla="*/ 0 h 472"/>
                    <a:gd name="T4" fmla="*/ 0 60000 65536"/>
                    <a:gd name="T5" fmla="*/ 0 60000 65536"/>
                    <a:gd name="T6" fmla="*/ 0 w 1"/>
                    <a:gd name="T7" fmla="*/ 0 h 472"/>
                    <a:gd name="T8" fmla="*/ 1 w 1"/>
                    <a:gd name="T9" fmla="*/ 472 h 4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72">
                      <a:moveTo>
                        <a:pt x="0" y="47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7" name="Freeform 58"/>
                <p:cNvSpPr>
                  <a:spLocks/>
                </p:cNvSpPr>
                <p:nvPr/>
              </p:nvSpPr>
              <p:spPr bwMode="auto">
                <a:xfrm flipH="1">
                  <a:off x="3169" y="1663"/>
                  <a:ext cx="346" cy="576"/>
                </a:xfrm>
                <a:custGeom>
                  <a:avLst/>
                  <a:gdLst>
                    <a:gd name="T0" fmla="*/ 0 w 288"/>
                    <a:gd name="T1" fmla="*/ 0 h 480"/>
                    <a:gd name="T2" fmla="*/ 1807 w 288"/>
                    <a:gd name="T3" fmla="*/ 0 h 480"/>
                    <a:gd name="T4" fmla="*/ 1807 w 288"/>
                    <a:gd name="T5" fmla="*/ 2972 h 480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480"/>
                    <a:gd name="T11" fmla="*/ 288 w 288"/>
                    <a:gd name="T12" fmla="*/ 480 h 4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480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288" y="480"/>
                      </a:lnTo>
                    </a:path>
                  </a:pathLst>
                </a:custGeom>
                <a:noFill/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8" name="Freeform 59"/>
                <p:cNvSpPr>
                  <a:spLocks/>
                </p:cNvSpPr>
                <p:nvPr/>
              </p:nvSpPr>
              <p:spPr bwMode="auto">
                <a:xfrm flipH="1">
                  <a:off x="3424" y="2205"/>
                  <a:ext cx="174" cy="136"/>
                </a:xfrm>
                <a:custGeom>
                  <a:avLst/>
                  <a:gdLst>
                    <a:gd name="T0" fmla="*/ 0 w 220"/>
                    <a:gd name="T1" fmla="*/ 0 h 184"/>
                    <a:gd name="T2" fmla="*/ 10 w 220"/>
                    <a:gd name="T3" fmla="*/ 4 h 184"/>
                    <a:gd name="T4" fmla="*/ 21 w 220"/>
                    <a:gd name="T5" fmla="*/ 9 h 184"/>
                    <a:gd name="T6" fmla="*/ 0 60000 65536"/>
                    <a:gd name="T7" fmla="*/ 0 60000 65536"/>
                    <a:gd name="T8" fmla="*/ 0 60000 65536"/>
                    <a:gd name="T9" fmla="*/ 0 w 220"/>
                    <a:gd name="T10" fmla="*/ 0 h 184"/>
                    <a:gd name="T11" fmla="*/ 220 w 220"/>
                    <a:gd name="T12" fmla="*/ 184 h 1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0" h="184">
                      <a:moveTo>
                        <a:pt x="0" y="0"/>
                      </a:moveTo>
                      <a:cubicBezTo>
                        <a:pt x="19" y="13"/>
                        <a:pt x="77" y="45"/>
                        <a:pt x="114" y="76"/>
                      </a:cubicBezTo>
                      <a:cubicBezTo>
                        <a:pt x="151" y="107"/>
                        <a:pt x="198" y="161"/>
                        <a:pt x="220" y="184"/>
                      </a:cubicBezTo>
                    </a:path>
                  </a:pathLst>
                </a:custGeom>
                <a:noFill/>
                <a:ln w="38100" cap="rnd" cmpd="sng">
                  <a:solidFill>
                    <a:srgbClr val="99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014" y="2296"/>
                  <a:ext cx="544" cy="7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8" name="Arc 72"/>
                <p:cNvSpPr>
                  <a:spLocks/>
                </p:cNvSpPr>
                <p:nvPr/>
              </p:nvSpPr>
              <p:spPr bwMode="auto">
                <a:xfrm>
                  <a:off x="4150" y="2840"/>
                  <a:ext cx="45" cy="18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9" name="Line 73"/>
                <p:cNvSpPr>
                  <a:spLocks noChangeShapeType="1"/>
                </p:cNvSpPr>
                <p:nvPr/>
              </p:nvSpPr>
              <p:spPr bwMode="auto">
                <a:xfrm>
                  <a:off x="4054" y="2534"/>
                  <a:ext cx="136" cy="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90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4281" y="2670"/>
                  <a:ext cx="136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91" name="AutoShape 75"/>
                <p:cNvSpPr>
                  <a:spLocks noChangeArrowheads="1"/>
                </p:cNvSpPr>
                <p:nvPr/>
              </p:nvSpPr>
              <p:spPr bwMode="auto">
                <a:xfrm>
                  <a:off x="3322" y="3290"/>
                  <a:ext cx="408" cy="353"/>
                </a:xfrm>
                <a:prstGeom prst="wedgeRoundRectCallout">
                  <a:avLst>
                    <a:gd name="adj1" fmla="val 178487"/>
                    <a:gd name="adj2" fmla="val -222072"/>
                    <a:gd name="adj3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93" name="AutoShape 78"/>
                <p:cNvSpPr>
                  <a:spLocks noChangeArrowheads="1"/>
                </p:cNvSpPr>
                <p:nvPr/>
              </p:nvSpPr>
              <p:spPr bwMode="auto">
                <a:xfrm>
                  <a:off x="4674" y="3310"/>
                  <a:ext cx="452" cy="317"/>
                </a:xfrm>
                <a:prstGeom prst="wedgeRoundRectCallout">
                  <a:avLst>
                    <a:gd name="adj1" fmla="val -94251"/>
                    <a:gd name="adj2" fmla="val -399721"/>
                    <a:gd name="adj3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95" name="Arc 151"/>
                <p:cNvSpPr>
                  <a:spLocks/>
                </p:cNvSpPr>
                <p:nvPr/>
              </p:nvSpPr>
              <p:spPr bwMode="auto">
                <a:xfrm>
                  <a:off x="4558" y="211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9041929" y="2258316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929" y="2258316"/>
                  <a:ext cx="49058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10851210" y="4577896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210" y="4577896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7545352" y="2513545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352" y="2513545"/>
                  <a:ext cx="737510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10312120" y="2459489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120" y="2459489"/>
                  <a:ext cx="737510" cy="5754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8552488" y="3642958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488" y="3642958"/>
                  <a:ext cx="344417" cy="5256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7473287" y="3386902"/>
                  <a:ext cx="8307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287" y="3386902"/>
                  <a:ext cx="830740" cy="5754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259718" y="2428974"/>
                  <a:ext cx="841320" cy="619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18" y="2428974"/>
                  <a:ext cx="841320" cy="6194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10341731" y="3371653"/>
                  <a:ext cx="8307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731" y="3371653"/>
                  <a:ext cx="830740" cy="57547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9513078" y="2303573"/>
                  <a:ext cx="841320" cy="619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3078" y="2303573"/>
                  <a:ext cx="841320" cy="6194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10035960" y="323892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5960" y="3238926"/>
                  <a:ext cx="4965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9428294" y="4260892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8294" y="4260892"/>
                  <a:ext cx="49654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8289708" y="5033482"/>
                  <a:ext cx="70493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708" y="5033482"/>
                  <a:ext cx="70493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10175146" y="5044826"/>
                  <a:ext cx="6176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146" y="5044826"/>
                  <a:ext cx="61767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12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  <p:bldP spid="135256" grpId="0" animBg="1"/>
      <p:bldP spid="65" grpId="0"/>
      <p:bldP spid="63" grpId="0"/>
      <p:bldP spid="64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1"/>
              <p:cNvSpPr>
                <a:spLocks noChangeArrowheads="1"/>
              </p:cNvSpPr>
              <p:nvPr/>
            </p:nvSpPr>
            <p:spPr bwMode="auto">
              <a:xfrm>
                <a:off x="1828799" y="304800"/>
                <a:ext cx="9647583" cy="138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5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：如图，长直导线过圆电流的中心且垂直圆电流平面，电流强度均为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求：相互作用力</a:t>
                </a:r>
              </a:p>
            </p:txBody>
          </p:sp>
        </mc:Choice>
        <mc:Fallback xmlns="">
          <p:sp>
            <p:nvSpPr>
              <p:cNvPr id="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799" y="304800"/>
                <a:ext cx="9647583" cy="1385637"/>
              </a:xfrm>
              <a:prstGeom prst="rect">
                <a:avLst/>
              </a:prstGeom>
              <a:blipFill>
                <a:blip r:embed="rId3"/>
                <a:stretch>
                  <a:fillRect l="-1263" t="-4405" r="-1263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1828798" y="1837500"/>
            <a:ext cx="7543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解：在电流上任取电流元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在哪个电流上取？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25199" y="2789585"/>
                <a:ext cx="234730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99" y="2789585"/>
                <a:ext cx="2347309" cy="586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83469" y="3800061"/>
                <a:ext cx="1630767" cy="610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69" y="3800061"/>
                <a:ext cx="1630767" cy="610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925199" y="4569964"/>
                <a:ext cx="2635978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99" y="4569964"/>
                <a:ext cx="2635978" cy="1050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9144001" y="2685416"/>
            <a:ext cx="1786558" cy="2895600"/>
            <a:chOff x="9144001" y="2685416"/>
            <a:chExt cx="1786558" cy="2895600"/>
          </a:xfrm>
        </p:grpSpPr>
        <p:grpSp>
          <p:nvGrpSpPr>
            <p:cNvPr id="71697" name="Group 43"/>
            <p:cNvGrpSpPr>
              <a:grpSpLocks/>
            </p:cNvGrpSpPr>
            <p:nvPr/>
          </p:nvGrpSpPr>
          <p:grpSpPr bwMode="auto">
            <a:xfrm>
              <a:off x="9144001" y="3647658"/>
              <a:ext cx="1435100" cy="381000"/>
              <a:chOff x="2784" y="2928"/>
              <a:chExt cx="904" cy="240"/>
            </a:xfrm>
          </p:grpSpPr>
          <p:sp>
            <p:nvSpPr>
              <p:cNvPr id="71699" name="Oval 44"/>
              <p:cNvSpPr>
                <a:spLocks noChangeArrowheads="1"/>
              </p:cNvSpPr>
              <p:nvPr/>
            </p:nvSpPr>
            <p:spPr bwMode="auto">
              <a:xfrm>
                <a:off x="2784" y="2928"/>
                <a:ext cx="904" cy="232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0" name="Line 45"/>
              <p:cNvSpPr>
                <a:spLocks noChangeShapeType="1"/>
              </p:cNvSpPr>
              <p:nvPr/>
            </p:nvSpPr>
            <p:spPr bwMode="auto">
              <a:xfrm>
                <a:off x="3072" y="316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9876184" y="2685416"/>
              <a:ext cx="0" cy="2895600"/>
              <a:chOff x="4080" y="1344"/>
              <a:chExt cx="0" cy="1824"/>
            </a:xfrm>
          </p:grpSpPr>
          <p:sp>
            <p:nvSpPr>
              <p:cNvPr id="71692" name="Line 48"/>
              <p:cNvSpPr>
                <a:spLocks noChangeShapeType="1"/>
              </p:cNvSpPr>
              <p:nvPr/>
            </p:nvSpPr>
            <p:spPr bwMode="auto">
              <a:xfrm>
                <a:off x="4080" y="2208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3" name="Line 49"/>
              <p:cNvSpPr>
                <a:spLocks noChangeShapeType="1"/>
              </p:cNvSpPr>
              <p:nvPr/>
            </p:nvSpPr>
            <p:spPr bwMode="auto">
              <a:xfrm flipV="1">
                <a:off x="4080" y="268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5" name="Line 51"/>
              <p:cNvSpPr>
                <a:spLocks noChangeShapeType="1"/>
              </p:cNvSpPr>
              <p:nvPr/>
            </p:nvSpPr>
            <p:spPr bwMode="auto">
              <a:xfrm flipV="1">
                <a:off x="4080" y="1344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6" name="Line 52"/>
              <p:cNvSpPr>
                <a:spLocks noChangeShapeType="1"/>
              </p:cNvSpPr>
              <p:nvPr/>
            </p:nvSpPr>
            <p:spPr bwMode="auto">
              <a:xfrm flipV="1">
                <a:off x="4080" y="153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9444464" y="4745338"/>
                  <a:ext cx="4317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4464" y="4745338"/>
                  <a:ext cx="43172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10498839" y="3550596"/>
                  <a:ext cx="4317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839" y="3550596"/>
                  <a:ext cx="43172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82952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1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1510</TotalTime>
  <Words>3461</Words>
  <Application>Microsoft Office PowerPoint</Application>
  <PresentationFormat>自定义</PresentationFormat>
  <Paragraphs>586</Paragraphs>
  <Slides>44</Slides>
  <Notes>32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47" baseType="lpstr">
      <vt:lpstr>1_主题2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Cici</cp:lastModifiedBy>
  <cp:revision>285</cp:revision>
  <dcterms:created xsi:type="dcterms:W3CDTF">2016-10-12T23:56:00Z</dcterms:created>
  <dcterms:modified xsi:type="dcterms:W3CDTF">2018-09-03T08:01:50Z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